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 id="2147483674" r:id="rId3"/>
  </p:sldMasterIdLst>
  <p:notesMasterIdLst>
    <p:notesMasterId r:id="rId71"/>
  </p:notesMasterIdLst>
  <p:sldIdLst>
    <p:sldId id="261" r:id="rId4"/>
    <p:sldId id="256" r:id="rId5"/>
    <p:sldId id="257" r:id="rId6"/>
    <p:sldId id="258" r:id="rId7"/>
    <p:sldId id="259" r:id="rId8"/>
    <p:sldId id="262" r:id="rId9"/>
    <p:sldId id="263" r:id="rId10"/>
    <p:sldId id="264" r:id="rId11"/>
    <p:sldId id="265" r:id="rId12"/>
    <p:sldId id="267" r:id="rId13"/>
    <p:sldId id="285" r:id="rId14"/>
    <p:sldId id="268" r:id="rId15"/>
    <p:sldId id="269" r:id="rId16"/>
    <p:sldId id="270" r:id="rId17"/>
    <p:sldId id="271" r:id="rId18"/>
    <p:sldId id="272" r:id="rId19"/>
    <p:sldId id="334"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35" r:id="rId7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99"/>
    <a:srgbClr val="3E3EF8"/>
    <a:srgbClr val="FFFF99"/>
    <a:srgbClr val="D6DB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autoAdjust="0"/>
    <p:restoredTop sz="94660" autoAdjust="0"/>
  </p:normalViewPr>
  <p:slideViewPr>
    <p:cSldViewPr>
      <p:cViewPr>
        <p:scale>
          <a:sx n="66" d="100"/>
          <a:sy n="66" d="100"/>
        </p:scale>
        <p:origin x="-1284" y="-270"/>
      </p:cViewPr>
      <p:guideLst>
        <p:guide orient="horz" pos="2160"/>
        <p:guide pos="2880"/>
      </p:guideLst>
    </p:cSldViewPr>
  </p:slideViewPr>
  <p:outlineViewPr>
    <p:cViewPr>
      <p:scale>
        <a:sx n="33" d="100"/>
        <a:sy n="33" d="100"/>
      </p:scale>
      <p:origin x="0" y="29550"/>
    </p:cViewPr>
  </p:outlineViewPr>
  <p:notesTextViewPr>
    <p:cViewPr>
      <p:scale>
        <a:sx n="1" d="1"/>
        <a:sy n="1" d="1"/>
      </p:scale>
      <p:origin x="0" y="0"/>
    </p:cViewPr>
  </p:notesTextViewPr>
  <p:sorterViewPr>
    <p:cViewPr>
      <p:scale>
        <a:sx n="200" d="100"/>
        <a:sy n="200" d="100"/>
      </p:scale>
      <p:origin x="0" y="1248"/>
    </p:cViewPr>
  </p:sorterViewPr>
  <p:notesViewPr>
    <p:cSldViewPr>
      <p:cViewPr varScale="1">
        <p:scale>
          <a:sx n="59" d="100"/>
          <a:sy n="59" d="100"/>
        </p:scale>
        <p:origin x="-250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 Type="http://schemas.openxmlformats.org/officeDocument/2006/relationships/slide" Target="slides/slide4.xml"/><Relationship Id="rId71"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61" Type="http://schemas.openxmlformats.org/officeDocument/2006/relationships/slide" Target="slides/slide58.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presProps" Target="presProp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0394F2E-5E91-46BF-B9BA-9C685940B8EC}" type="datetimeFigureOut">
              <a:rPr lang="fa-IR" smtClean="0"/>
              <a:t>02/06/1436</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9ED5028-369F-46A2-AB1D-CD9F311397BC}" type="slidenum">
              <a:rPr lang="fa-IR" smtClean="0"/>
              <a:t>‹#›</a:t>
            </a:fld>
            <a:endParaRPr lang="fa-IR"/>
          </a:p>
        </p:txBody>
      </p:sp>
    </p:spTree>
    <p:extLst>
      <p:ext uri="{BB962C8B-B14F-4D97-AF65-F5344CB8AC3E}">
        <p14:creationId xmlns:p14="http://schemas.microsoft.com/office/powerpoint/2010/main" val="373583096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99ED5028-369F-46A2-AB1D-CD9F311397BC}" type="slidenum">
              <a:rPr lang="fa-IR" smtClean="0"/>
              <a:t>3</a:t>
            </a:fld>
            <a:endParaRPr lang="fa-IR"/>
          </a:p>
        </p:txBody>
      </p:sp>
    </p:spTree>
    <p:extLst>
      <p:ext uri="{BB962C8B-B14F-4D97-AF65-F5344CB8AC3E}">
        <p14:creationId xmlns:p14="http://schemas.microsoft.com/office/powerpoint/2010/main" val="4547755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99ED5028-369F-46A2-AB1D-CD9F311397BC}" type="slidenum">
              <a:rPr lang="fa-IR" smtClean="0"/>
              <a:t>56</a:t>
            </a:fld>
            <a:endParaRPr lang="fa-IR"/>
          </a:p>
        </p:txBody>
      </p:sp>
    </p:spTree>
    <p:extLst>
      <p:ext uri="{BB962C8B-B14F-4D97-AF65-F5344CB8AC3E}">
        <p14:creationId xmlns:p14="http://schemas.microsoft.com/office/powerpoint/2010/main" val="3647162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8509B044-33E4-48DF-9ED0-5C3E65BE9DFA}" type="datetimeFigureOut">
              <a:rPr lang="fa-IR" smtClean="0"/>
              <a:t>02/06/1436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D12CE6B-7FAD-4655-B152-FC60F743F6AD}" type="slidenum">
              <a:rPr lang="fa-IR" smtClean="0"/>
              <a:t>‹#›</a:t>
            </a:fld>
            <a:endParaRPr lang="fa-IR"/>
          </a:p>
        </p:txBody>
      </p:sp>
    </p:spTree>
    <p:extLst>
      <p:ext uri="{BB962C8B-B14F-4D97-AF65-F5344CB8AC3E}">
        <p14:creationId xmlns:p14="http://schemas.microsoft.com/office/powerpoint/2010/main" val="299962201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8509B044-33E4-48DF-9ED0-5C3E65BE9DFA}" type="datetimeFigureOut">
              <a:rPr lang="fa-IR" smtClean="0"/>
              <a:t>02/06/1436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D12CE6B-7FAD-4655-B152-FC60F743F6AD}" type="slidenum">
              <a:rPr lang="fa-IR" smtClean="0"/>
              <a:t>‹#›</a:t>
            </a:fld>
            <a:endParaRPr lang="fa-IR"/>
          </a:p>
        </p:txBody>
      </p:sp>
    </p:spTree>
    <p:extLst>
      <p:ext uri="{BB962C8B-B14F-4D97-AF65-F5344CB8AC3E}">
        <p14:creationId xmlns:p14="http://schemas.microsoft.com/office/powerpoint/2010/main" val="2446877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8509B044-33E4-48DF-9ED0-5C3E65BE9DFA}" type="datetimeFigureOut">
              <a:rPr lang="fa-IR" smtClean="0"/>
              <a:t>02/06/1436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D12CE6B-7FAD-4655-B152-FC60F743F6AD}" type="slidenum">
              <a:rPr lang="fa-IR" smtClean="0"/>
              <a:t>‹#›</a:t>
            </a:fld>
            <a:endParaRPr lang="fa-IR"/>
          </a:p>
        </p:txBody>
      </p:sp>
    </p:spTree>
    <p:extLst>
      <p:ext uri="{BB962C8B-B14F-4D97-AF65-F5344CB8AC3E}">
        <p14:creationId xmlns:p14="http://schemas.microsoft.com/office/powerpoint/2010/main" val="24400220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F5119817-7613-42CB-B9E4-EECF26356CCA}" type="datetimeFigureOut">
              <a:rPr lang="fa-IR" smtClean="0"/>
              <a:t>02/06/1436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00274CB-A023-44CE-90CC-06CC5656E777}" type="slidenum">
              <a:rPr lang="fa-IR" smtClean="0"/>
              <a:t>‹#›</a:t>
            </a:fld>
            <a:endParaRPr lang="fa-IR"/>
          </a:p>
        </p:txBody>
      </p:sp>
    </p:spTree>
    <p:extLst>
      <p:ext uri="{BB962C8B-B14F-4D97-AF65-F5344CB8AC3E}">
        <p14:creationId xmlns:p14="http://schemas.microsoft.com/office/powerpoint/2010/main" val="2520771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F5119817-7613-42CB-B9E4-EECF26356CCA}" type="datetimeFigureOut">
              <a:rPr lang="fa-IR" smtClean="0"/>
              <a:t>02/06/1436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00274CB-A023-44CE-90CC-06CC5656E777}" type="slidenum">
              <a:rPr lang="fa-IR" smtClean="0"/>
              <a:t>‹#›</a:t>
            </a:fld>
            <a:endParaRPr lang="fa-IR"/>
          </a:p>
        </p:txBody>
      </p:sp>
    </p:spTree>
    <p:extLst>
      <p:ext uri="{BB962C8B-B14F-4D97-AF65-F5344CB8AC3E}">
        <p14:creationId xmlns:p14="http://schemas.microsoft.com/office/powerpoint/2010/main" val="17594283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119817-7613-42CB-B9E4-EECF26356CCA}" type="datetimeFigureOut">
              <a:rPr lang="fa-IR" smtClean="0"/>
              <a:t>02/06/1436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00274CB-A023-44CE-90CC-06CC5656E777}" type="slidenum">
              <a:rPr lang="fa-IR" smtClean="0"/>
              <a:t>‹#›</a:t>
            </a:fld>
            <a:endParaRPr lang="fa-IR"/>
          </a:p>
        </p:txBody>
      </p:sp>
    </p:spTree>
    <p:extLst>
      <p:ext uri="{BB962C8B-B14F-4D97-AF65-F5344CB8AC3E}">
        <p14:creationId xmlns:p14="http://schemas.microsoft.com/office/powerpoint/2010/main" val="32494215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F5119817-7613-42CB-B9E4-EECF26356CCA}" type="datetimeFigureOut">
              <a:rPr lang="fa-IR" smtClean="0"/>
              <a:t>02/06/1436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00274CB-A023-44CE-90CC-06CC5656E777}" type="slidenum">
              <a:rPr lang="fa-IR" smtClean="0"/>
              <a:t>‹#›</a:t>
            </a:fld>
            <a:endParaRPr lang="fa-IR"/>
          </a:p>
        </p:txBody>
      </p:sp>
    </p:spTree>
    <p:extLst>
      <p:ext uri="{BB962C8B-B14F-4D97-AF65-F5344CB8AC3E}">
        <p14:creationId xmlns:p14="http://schemas.microsoft.com/office/powerpoint/2010/main" val="13500271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F5119817-7613-42CB-B9E4-EECF26356CCA}" type="datetimeFigureOut">
              <a:rPr lang="fa-IR" smtClean="0"/>
              <a:t>02/06/1436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E00274CB-A023-44CE-90CC-06CC5656E777}" type="slidenum">
              <a:rPr lang="fa-IR" smtClean="0"/>
              <a:t>‹#›</a:t>
            </a:fld>
            <a:endParaRPr lang="fa-IR"/>
          </a:p>
        </p:txBody>
      </p:sp>
    </p:spTree>
    <p:extLst>
      <p:ext uri="{BB962C8B-B14F-4D97-AF65-F5344CB8AC3E}">
        <p14:creationId xmlns:p14="http://schemas.microsoft.com/office/powerpoint/2010/main" val="36203863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F5119817-7613-42CB-B9E4-EECF26356CCA}" type="datetimeFigureOut">
              <a:rPr lang="fa-IR" smtClean="0"/>
              <a:t>02/06/1436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E00274CB-A023-44CE-90CC-06CC5656E777}" type="slidenum">
              <a:rPr lang="fa-IR" smtClean="0"/>
              <a:t>‹#›</a:t>
            </a:fld>
            <a:endParaRPr lang="fa-IR"/>
          </a:p>
        </p:txBody>
      </p:sp>
    </p:spTree>
    <p:extLst>
      <p:ext uri="{BB962C8B-B14F-4D97-AF65-F5344CB8AC3E}">
        <p14:creationId xmlns:p14="http://schemas.microsoft.com/office/powerpoint/2010/main" val="39010702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119817-7613-42CB-B9E4-EECF26356CCA}" type="datetimeFigureOut">
              <a:rPr lang="fa-IR" smtClean="0"/>
              <a:t>02/06/1436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E00274CB-A023-44CE-90CC-06CC5656E777}" type="slidenum">
              <a:rPr lang="fa-IR" smtClean="0"/>
              <a:t>‹#›</a:t>
            </a:fld>
            <a:endParaRPr lang="fa-IR"/>
          </a:p>
        </p:txBody>
      </p:sp>
    </p:spTree>
    <p:extLst>
      <p:ext uri="{BB962C8B-B14F-4D97-AF65-F5344CB8AC3E}">
        <p14:creationId xmlns:p14="http://schemas.microsoft.com/office/powerpoint/2010/main" val="22620721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119817-7613-42CB-B9E4-EECF26356CCA}" type="datetimeFigureOut">
              <a:rPr lang="fa-IR" smtClean="0"/>
              <a:t>02/06/1436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00274CB-A023-44CE-90CC-06CC5656E777}" type="slidenum">
              <a:rPr lang="fa-IR" smtClean="0"/>
              <a:t>‹#›</a:t>
            </a:fld>
            <a:endParaRPr lang="fa-IR"/>
          </a:p>
        </p:txBody>
      </p:sp>
    </p:spTree>
    <p:extLst>
      <p:ext uri="{BB962C8B-B14F-4D97-AF65-F5344CB8AC3E}">
        <p14:creationId xmlns:p14="http://schemas.microsoft.com/office/powerpoint/2010/main" val="1440673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8509B044-33E4-48DF-9ED0-5C3E65BE9DFA}" type="datetimeFigureOut">
              <a:rPr lang="fa-IR" smtClean="0"/>
              <a:t>02/06/1436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D12CE6B-7FAD-4655-B152-FC60F743F6AD}" type="slidenum">
              <a:rPr lang="fa-IR" smtClean="0"/>
              <a:t>‹#›</a:t>
            </a:fld>
            <a:endParaRPr lang="fa-IR"/>
          </a:p>
        </p:txBody>
      </p:sp>
    </p:spTree>
    <p:extLst>
      <p:ext uri="{BB962C8B-B14F-4D97-AF65-F5344CB8AC3E}">
        <p14:creationId xmlns:p14="http://schemas.microsoft.com/office/powerpoint/2010/main" val="6000692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119817-7613-42CB-B9E4-EECF26356CCA}" type="datetimeFigureOut">
              <a:rPr lang="fa-IR" smtClean="0"/>
              <a:t>02/06/1436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00274CB-A023-44CE-90CC-06CC5656E777}" type="slidenum">
              <a:rPr lang="fa-IR" smtClean="0"/>
              <a:t>‹#›</a:t>
            </a:fld>
            <a:endParaRPr lang="fa-IR"/>
          </a:p>
        </p:txBody>
      </p:sp>
    </p:spTree>
    <p:extLst>
      <p:ext uri="{BB962C8B-B14F-4D97-AF65-F5344CB8AC3E}">
        <p14:creationId xmlns:p14="http://schemas.microsoft.com/office/powerpoint/2010/main" val="23762542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F5119817-7613-42CB-B9E4-EECF26356CCA}" type="datetimeFigureOut">
              <a:rPr lang="fa-IR" smtClean="0"/>
              <a:t>02/06/1436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00274CB-A023-44CE-90CC-06CC5656E777}" type="slidenum">
              <a:rPr lang="fa-IR" smtClean="0"/>
              <a:t>‹#›</a:t>
            </a:fld>
            <a:endParaRPr lang="fa-IR"/>
          </a:p>
        </p:txBody>
      </p:sp>
    </p:spTree>
    <p:extLst>
      <p:ext uri="{BB962C8B-B14F-4D97-AF65-F5344CB8AC3E}">
        <p14:creationId xmlns:p14="http://schemas.microsoft.com/office/powerpoint/2010/main" val="28163858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F5119817-7613-42CB-B9E4-EECF26356CCA}" type="datetimeFigureOut">
              <a:rPr lang="fa-IR" smtClean="0"/>
              <a:t>02/06/1436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00274CB-A023-44CE-90CC-06CC5656E777}" type="slidenum">
              <a:rPr lang="fa-IR" smtClean="0"/>
              <a:t>‹#›</a:t>
            </a:fld>
            <a:endParaRPr lang="fa-IR"/>
          </a:p>
        </p:txBody>
      </p:sp>
    </p:spTree>
    <p:extLst>
      <p:ext uri="{BB962C8B-B14F-4D97-AF65-F5344CB8AC3E}">
        <p14:creationId xmlns:p14="http://schemas.microsoft.com/office/powerpoint/2010/main" val="24230507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F5119817-7613-42CB-B9E4-EECF26356CCA}" type="datetimeFigureOut">
              <a:rPr lang="fa-IR" smtClean="0"/>
              <a:t>02/06/1436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E00274CB-A023-44CE-90CC-06CC5656E777}" type="slidenum">
              <a:rPr lang="fa-IR" smtClean="0"/>
              <a:t>‹#›</a:t>
            </a:fld>
            <a:endParaRPr lang="fa-IR"/>
          </a:p>
        </p:txBody>
      </p:sp>
    </p:spTree>
    <p:extLst>
      <p:ext uri="{BB962C8B-B14F-4D97-AF65-F5344CB8AC3E}">
        <p14:creationId xmlns:p14="http://schemas.microsoft.com/office/powerpoint/2010/main" val="2576164537"/>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F5119817-7613-42CB-B9E4-EECF26356CCA}" type="datetimeFigureOut">
              <a:rPr lang="fa-IR" smtClean="0"/>
              <a:t>02/06/1436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E00274CB-A023-44CE-90CC-06CC5656E777}" type="slidenum">
              <a:rPr lang="fa-IR" smtClean="0"/>
              <a:t>‹#›</a:t>
            </a:fld>
            <a:endParaRPr lang="fa-IR"/>
          </a:p>
        </p:txBody>
      </p:sp>
    </p:spTree>
    <p:extLst>
      <p:ext uri="{BB962C8B-B14F-4D97-AF65-F5344CB8AC3E}">
        <p14:creationId xmlns:p14="http://schemas.microsoft.com/office/powerpoint/2010/main" val="1049999760"/>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57128952-F714-4D95-9335-2878C80E064A}" type="datetimeFigureOut">
              <a:rPr lang="fa-IR" smtClean="0"/>
              <a:t>02/06/1436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1EDB24C-561F-40BF-92AB-43A70C065323}" type="slidenum">
              <a:rPr lang="fa-IR" smtClean="0"/>
              <a:t>‹#›</a:t>
            </a:fld>
            <a:endParaRPr lang="fa-IR"/>
          </a:p>
        </p:txBody>
      </p:sp>
    </p:spTree>
    <p:extLst>
      <p:ext uri="{BB962C8B-B14F-4D97-AF65-F5344CB8AC3E}">
        <p14:creationId xmlns:p14="http://schemas.microsoft.com/office/powerpoint/2010/main" val="507870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7128952-F714-4D95-9335-2878C80E064A}" type="datetimeFigureOut">
              <a:rPr lang="fa-IR" smtClean="0"/>
              <a:t>02/06/1436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1EDB24C-561F-40BF-92AB-43A70C065323}" type="slidenum">
              <a:rPr lang="fa-IR" smtClean="0"/>
              <a:t>‹#›</a:t>
            </a:fld>
            <a:endParaRPr lang="fa-IR"/>
          </a:p>
        </p:txBody>
      </p:sp>
    </p:spTree>
    <p:extLst>
      <p:ext uri="{BB962C8B-B14F-4D97-AF65-F5344CB8AC3E}">
        <p14:creationId xmlns:p14="http://schemas.microsoft.com/office/powerpoint/2010/main" val="21854800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128952-F714-4D95-9335-2878C80E064A}" type="datetimeFigureOut">
              <a:rPr lang="fa-IR" smtClean="0"/>
              <a:t>02/06/1436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1EDB24C-561F-40BF-92AB-43A70C065323}" type="slidenum">
              <a:rPr lang="fa-IR" smtClean="0"/>
              <a:t>‹#›</a:t>
            </a:fld>
            <a:endParaRPr lang="fa-IR"/>
          </a:p>
        </p:txBody>
      </p:sp>
    </p:spTree>
    <p:extLst>
      <p:ext uri="{BB962C8B-B14F-4D97-AF65-F5344CB8AC3E}">
        <p14:creationId xmlns:p14="http://schemas.microsoft.com/office/powerpoint/2010/main" val="237598307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57128952-F714-4D95-9335-2878C80E064A}" type="datetimeFigureOut">
              <a:rPr lang="fa-IR" smtClean="0"/>
              <a:t>02/06/1436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1EDB24C-561F-40BF-92AB-43A70C065323}" type="slidenum">
              <a:rPr lang="fa-IR" smtClean="0"/>
              <a:t>‹#›</a:t>
            </a:fld>
            <a:endParaRPr lang="fa-IR"/>
          </a:p>
        </p:txBody>
      </p:sp>
    </p:spTree>
    <p:extLst>
      <p:ext uri="{BB962C8B-B14F-4D97-AF65-F5344CB8AC3E}">
        <p14:creationId xmlns:p14="http://schemas.microsoft.com/office/powerpoint/2010/main" val="6168920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57128952-F714-4D95-9335-2878C80E064A}" type="datetimeFigureOut">
              <a:rPr lang="fa-IR" smtClean="0"/>
              <a:t>02/06/1436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D1EDB24C-561F-40BF-92AB-43A70C065323}" type="slidenum">
              <a:rPr lang="fa-IR" smtClean="0"/>
              <a:t>‹#›</a:t>
            </a:fld>
            <a:endParaRPr lang="fa-IR"/>
          </a:p>
        </p:txBody>
      </p:sp>
    </p:spTree>
    <p:extLst>
      <p:ext uri="{BB962C8B-B14F-4D97-AF65-F5344CB8AC3E}">
        <p14:creationId xmlns:p14="http://schemas.microsoft.com/office/powerpoint/2010/main" val="3799099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09B044-33E4-48DF-9ED0-5C3E65BE9DFA}" type="datetimeFigureOut">
              <a:rPr lang="fa-IR" smtClean="0"/>
              <a:t>02/06/1436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D12CE6B-7FAD-4655-B152-FC60F743F6AD}" type="slidenum">
              <a:rPr lang="fa-IR" smtClean="0"/>
              <a:t>‹#›</a:t>
            </a:fld>
            <a:endParaRPr lang="fa-IR"/>
          </a:p>
        </p:txBody>
      </p:sp>
    </p:spTree>
    <p:extLst>
      <p:ext uri="{BB962C8B-B14F-4D97-AF65-F5344CB8AC3E}">
        <p14:creationId xmlns:p14="http://schemas.microsoft.com/office/powerpoint/2010/main" val="207337827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57128952-F714-4D95-9335-2878C80E064A}" type="datetimeFigureOut">
              <a:rPr lang="fa-IR" smtClean="0"/>
              <a:t>02/06/1436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D1EDB24C-561F-40BF-92AB-43A70C065323}" type="slidenum">
              <a:rPr lang="fa-IR" smtClean="0"/>
              <a:t>‹#›</a:t>
            </a:fld>
            <a:endParaRPr lang="fa-IR"/>
          </a:p>
        </p:txBody>
      </p:sp>
    </p:spTree>
    <p:extLst>
      <p:ext uri="{BB962C8B-B14F-4D97-AF65-F5344CB8AC3E}">
        <p14:creationId xmlns:p14="http://schemas.microsoft.com/office/powerpoint/2010/main" val="415880882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128952-F714-4D95-9335-2878C80E064A}" type="datetimeFigureOut">
              <a:rPr lang="fa-IR" smtClean="0"/>
              <a:t>02/06/1436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D1EDB24C-561F-40BF-92AB-43A70C065323}" type="slidenum">
              <a:rPr lang="fa-IR" smtClean="0"/>
              <a:t>‹#›</a:t>
            </a:fld>
            <a:endParaRPr lang="fa-IR"/>
          </a:p>
        </p:txBody>
      </p:sp>
    </p:spTree>
    <p:extLst>
      <p:ext uri="{BB962C8B-B14F-4D97-AF65-F5344CB8AC3E}">
        <p14:creationId xmlns:p14="http://schemas.microsoft.com/office/powerpoint/2010/main" val="420079980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128952-F714-4D95-9335-2878C80E064A}" type="datetimeFigureOut">
              <a:rPr lang="fa-IR" smtClean="0"/>
              <a:t>02/06/1436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1EDB24C-561F-40BF-92AB-43A70C065323}" type="slidenum">
              <a:rPr lang="fa-IR" smtClean="0"/>
              <a:t>‹#›</a:t>
            </a:fld>
            <a:endParaRPr lang="fa-IR"/>
          </a:p>
        </p:txBody>
      </p:sp>
    </p:spTree>
    <p:extLst>
      <p:ext uri="{BB962C8B-B14F-4D97-AF65-F5344CB8AC3E}">
        <p14:creationId xmlns:p14="http://schemas.microsoft.com/office/powerpoint/2010/main" val="31456106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128952-F714-4D95-9335-2878C80E064A}" type="datetimeFigureOut">
              <a:rPr lang="fa-IR" smtClean="0"/>
              <a:t>02/06/1436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1EDB24C-561F-40BF-92AB-43A70C065323}" type="slidenum">
              <a:rPr lang="fa-IR" smtClean="0"/>
              <a:t>‹#›</a:t>
            </a:fld>
            <a:endParaRPr lang="fa-IR"/>
          </a:p>
        </p:txBody>
      </p:sp>
    </p:spTree>
    <p:extLst>
      <p:ext uri="{BB962C8B-B14F-4D97-AF65-F5344CB8AC3E}">
        <p14:creationId xmlns:p14="http://schemas.microsoft.com/office/powerpoint/2010/main" val="168154684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7128952-F714-4D95-9335-2878C80E064A}" type="datetimeFigureOut">
              <a:rPr lang="fa-IR" smtClean="0"/>
              <a:t>02/06/1436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1EDB24C-561F-40BF-92AB-43A70C065323}" type="slidenum">
              <a:rPr lang="fa-IR" smtClean="0"/>
              <a:t>‹#›</a:t>
            </a:fld>
            <a:endParaRPr lang="fa-IR"/>
          </a:p>
        </p:txBody>
      </p:sp>
    </p:spTree>
    <p:extLst>
      <p:ext uri="{BB962C8B-B14F-4D97-AF65-F5344CB8AC3E}">
        <p14:creationId xmlns:p14="http://schemas.microsoft.com/office/powerpoint/2010/main" val="192024818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7128952-F714-4D95-9335-2878C80E064A}" type="datetimeFigureOut">
              <a:rPr lang="fa-IR" smtClean="0"/>
              <a:t>02/06/1436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1EDB24C-561F-40BF-92AB-43A70C065323}" type="slidenum">
              <a:rPr lang="fa-IR" smtClean="0"/>
              <a:t>‹#›</a:t>
            </a:fld>
            <a:endParaRPr lang="fa-IR"/>
          </a:p>
        </p:txBody>
      </p:sp>
    </p:spTree>
    <p:extLst>
      <p:ext uri="{BB962C8B-B14F-4D97-AF65-F5344CB8AC3E}">
        <p14:creationId xmlns:p14="http://schemas.microsoft.com/office/powerpoint/2010/main" val="26393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8509B044-33E4-48DF-9ED0-5C3E65BE9DFA}" type="datetimeFigureOut">
              <a:rPr lang="fa-IR" smtClean="0"/>
              <a:t>02/06/1436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D12CE6B-7FAD-4655-B152-FC60F743F6AD}" type="slidenum">
              <a:rPr lang="fa-IR" smtClean="0"/>
              <a:t>‹#›</a:t>
            </a:fld>
            <a:endParaRPr lang="fa-IR"/>
          </a:p>
        </p:txBody>
      </p:sp>
    </p:spTree>
    <p:extLst>
      <p:ext uri="{BB962C8B-B14F-4D97-AF65-F5344CB8AC3E}">
        <p14:creationId xmlns:p14="http://schemas.microsoft.com/office/powerpoint/2010/main" val="2158827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8509B044-33E4-48DF-9ED0-5C3E65BE9DFA}" type="datetimeFigureOut">
              <a:rPr lang="fa-IR" smtClean="0"/>
              <a:t>02/06/1436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D12CE6B-7FAD-4655-B152-FC60F743F6AD}" type="slidenum">
              <a:rPr lang="fa-IR" smtClean="0"/>
              <a:t>‹#›</a:t>
            </a:fld>
            <a:endParaRPr lang="fa-IR"/>
          </a:p>
        </p:txBody>
      </p:sp>
    </p:spTree>
    <p:extLst>
      <p:ext uri="{BB962C8B-B14F-4D97-AF65-F5344CB8AC3E}">
        <p14:creationId xmlns:p14="http://schemas.microsoft.com/office/powerpoint/2010/main" val="1247339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8509B044-33E4-48DF-9ED0-5C3E65BE9DFA}" type="datetimeFigureOut">
              <a:rPr lang="fa-IR" smtClean="0"/>
              <a:t>02/06/1436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FD12CE6B-7FAD-4655-B152-FC60F743F6AD}" type="slidenum">
              <a:rPr lang="fa-IR" smtClean="0"/>
              <a:t>‹#›</a:t>
            </a:fld>
            <a:endParaRPr lang="fa-IR"/>
          </a:p>
        </p:txBody>
      </p:sp>
    </p:spTree>
    <p:extLst>
      <p:ext uri="{BB962C8B-B14F-4D97-AF65-F5344CB8AC3E}">
        <p14:creationId xmlns:p14="http://schemas.microsoft.com/office/powerpoint/2010/main" val="2641064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09B044-33E4-48DF-9ED0-5C3E65BE9DFA}" type="datetimeFigureOut">
              <a:rPr lang="fa-IR" smtClean="0"/>
              <a:t>02/06/1436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D12CE6B-7FAD-4655-B152-FC60F743F6AD}" type="slidenum">
              <a:rPr lang="fa-IR" smtClean="0"/>
              <a:t>‹#›</a:t>
            </a:fld>
            <a:endParaRPr lang="fa-IR"/>
          </a:p>
        </p:txBody>
      </p:sp>
    </p:spTree>
    <p:extLst>
      <p:ext uri="{BB962C8B-B14F-4D97-AF65-F5344CB8AC3E}">
        <p14:creationId xmlns:p14="http://schemas.microsoft.com/office/powerpoint/2010/main" val="645088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09B044-33E4-48DF-9ED0-5C3E65BE9DFA}" type="datetimeFigureOut">
              <a:rPr lang="fa-IR" smtClean="0"/>
              <a:t>02/06/1436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D12CE6B-7FAD-4655-B152-FC60F743F6AD}" type="slidenum">
              <a:rPr lang="fa-IR" smtClean="0"/>
              <a:t>‹#›</a:t>
            </a:fld>
            <a:endParaRPr lang="fa-IR"/>
          </a:p>
        </p:txBody>
      </p:sp>
    </p:spTree>
    <p:extLst>
      <p:ext uri="{BB962C8B-B14F-4D97-AF65-F5344CB8AC3E}">
        <p14:creationId xmlns:p14="http://schemas.microsoft.com/office/powerpoint/2010/main" val="1289897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09B044-33E4-48DF-9ED0-5C3E65BE9DFA}" type="datetimeFigureOut">
              <a:rPr lang="fa-IR" smtClean="0"/>
              <a:t>02/06/1436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D12CE6B-7FAD-4655-B152-FC60F743F6AD}" type="slidenum">
              <a:rPr lang="fa-IR" smtClean="0"/>
              <a:t>‹#›</a:t>
            </a:fld>
            <a:endParaRPr lang="fa-IR"/>
          </a:p>
        </p:txBody>
      </p:sp>
    </p:spTree>
    <p:extLst>
      <p:ext uri="{BB962C8B-B14F-4D97-AF65-F5344CB8AC3E}">
        <p14:creationId xmlns:p14="http://schemas.microsoft.com/office/powerpoint/2010/main" val="958598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70">
          <a:fgClr>
            <a:srgbClr val="00B0F0"/>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509B044-33E4-48DF-9ED0-5C3E65BE9DFA}" type="datetimeFigureOut">
              <a:rPr lang="fa-IR" smtClean="0"/>
              <a:t>02/06/1436</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D12CE6B-7FAD-4655-B152-FC60F743F6AD}" type="slidenum">
              <a:rPr lang="fa-IR" smtClean="0"/>
              <a:t>‹#›</a:t>
            </a:fld>
            <a:endParaRPr lang="fa-IR"/>
          </a:p>
        </p:txBody>
      </p:sp>
    </p:spTree>
    <p:extLst>
      <p:ext uri="{BB962C8B-B14F-4D97-AF65-F5344CB8AC3E}">
        <p14:creationId xmlns:p14="http://schemas.microsoft.com/office/powerpoint/2010/main" val="1456702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pattFill prst="pct70">
          <a:fgClr>
            <a:srgbClr val="00B0F0"/>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5119817-7613-42CB-B9E4-EECF26356CCA}" type="datetimeFigureOut">
              <a:rPr lang="fa-IR" smtClean="0"/>
              <a:t>02/06/1436</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00274CB-A023-44CE-90CC-06CC5656E777}" type="slidenum">
              <a:rPr lang="fa-IR" smtClean="0"/>
              <a:t>‹#›</a:t>
            </a:fld>
            <a:endParaRPr lang="fa-IR"/>
          </a:p>
        </p:txBody>
      </p:sp>
    </p:spTree>
    <p:extLst>
      <p:ext uri="{BB962C8B-B14F-4D97-AF65-F5344CB8AC3E}">
        <p14:creationId xmlns:p14="http://schemas.microsoft.com/office/powerpoint/2010/main" val="7636078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iming>
    <p:tnLst>
      <p:par>
        <p:cTn id="1" dur="indefinite" restart="never" nodeType="tmRoot"/>
      </p:par>
    </p:tnLst>
  </p:timing>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pattFill prst="pct70">
          <a:fgClr>
            <a:srgbClr val="00B0F0"/>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7128952-F714-4D95-9335-2878C80E064A}" type="datetimeFigureOut">
              <a:rPr lang="fa-IR" smtClean="0"/>
              <a:t>02/06/1436</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1EDB24C-561F-40BF-92AB-43A70C065323}" type="slidenum">
              <a:rPr lang="fa-IR" smtClean="0"/>
              <a:t>‹#›</a:t>
            </a:fld>
            <a:endParaRPr lang="fa-IR"/>
          </a:p>
        </p:txBody>
      </p:sp>
    </p:spTree>
    <p:extLst>
      <p:ext uri="{BB962C8B-B14F-4D97-AF65-F5344CB8AC3E}">
        <p14:creationId xmlns:p14="http://schemas.microsoft.com/office/powerpoint/2010/main" val="206164068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iming>
    <p:tnLst>
      <p:par>
        <p:cTn id="1" dur="indefinite" restart="never" nodeType="tmRoot"/>
      </p:par>
    </p:tnLst>
  </p:timing>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844824"/>
            <a:ext cx="9144000" cy="6858000"/>
          </a:xfrm>
        </p:spPr>
        <p:txBody>
          <a:bodyPr>
            <a:noAutofit/>
          </a:bodyPr>
          <a:lstStyle/>
          <a:p>
            <a:r>
              <a:rPr lang="fa-IR" sz="16600" b="1" dirty="0" smtClean="0">
                <a:ln w="76200" cmpd="sng">
                  <a:solidFill>
                    <a:schemeClr val="bg1"/>
                  </a:solidFill>
                  <a:prstDash val="solid"/>
                </a:ln>
                <a:solidFill>
                  <a:srgbClr val="FF0000"/>
                </a:solidFill>
                <a:effectLst>
                  <a:outerShdw blurRad="41275" dist="12700" dir="12000000" algn="tl" rotWithShape="0">
                    <a:srgbClr val="000000">
                      <a:alpha val="40000"/>
                    </a:srgbClr>
                  </a:outerShdw>
                </a:effectLst>
                <a:cs typeface="B Titr" pitchFamily="2" charset="-78"/>
              </a:rPr>
              <a:t>به نام خدا</a:t>
            </a:r>
            <a:endParaRPr lang="fa-IR" sz="28700" b="1" dirty="0">
              <a:ln w="76200" cmpd="sng">
                <a:solidFill>
                  <a:schemeClr val="bg1"/>
                </a:solidFill>
                <a:prstDash val="solid"/>
              </a:ln>
              <a:solidFill>
                <a:srgbClr val="FF0000"/>
              </a:solidFill>
              <a:effectLst>
                <a:outerShdw blurRad="41275" dist="12700" dir="12000000" algn="tl" rotWithShape="0">
                  <a:srgbClr val="000000">
                    <a:alpha val="40000"/>
                  </a:srgbClr>
                </a:outerShdw>
              </a:effectLst>
              <a:cs typeface="B Titr" pitchFamily="2" charset="-78"/>
            </a:endParaRPr>
          </a:p>
        </p:txBody>
      </p:sp>
    </p:spTree>
    <p:extLst>
      <p:ext uri="{BB962C8B-B14F-4D97-AF65-F5344CB8AC3E}">
        <p14:creationId xmlns:p14="http://schemas.microsoft.com/office/powerpoint/2010/main" val="8949084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2536" y="315416"/>
            <a:ext cx="9865096" cy="6858000"/>
          </a:xfrm>
        </p:spPr>
        <p:txBody>
          <a:bodyPr>
            <a:noAutofit/>
          </a:bodyPr>
          <a:lstStyle/>
          <a:p>
            <a:r>
              <a:rPr lang="fa-IR" sz="13800" dirty="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rPr>
              <a:t>فصل </a:t>
            </a:r>
            <a:r>
              <a:rPr lang="fa-IR" sz="13800" dirty="0" smtClean="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rPr>
              <a:t>اول</a:t>
            </a:r>
          </a:p>
          <a:p>
            <a:endParaRPr lang="fa-IR" sz="6600" dirty="0" smtClean="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endParaRPr>
          </a:p>
          <a:p>
            <a:r>
              <a:rPr lang="fa-IR" sz="8800" dirty="0" smtClean="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rPr>
              <a:t> </a:t>
            </a:r>
            <a:r>
              <a:rPr lang="fa-IR" sz="9600" dirty="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rPr>
              <a:t>راهبردها </a:t>
            </a:r>
            <a:r>
              <a:rPr lang="fa-IR" sz="9600" dirty="0" smtClean="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rPr>
              <a:t>و سياست </a:t>
            </a:r>
            <a:r>
              <a:rPr lang="fa-IR" sz="9600" dirty="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rPr>
              <a:t>ها</a:t>
            </a:r>
            <a:endParaRPr lang="en-US" sz="8800" dirty="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endParaRPr>
          </a:p>
          <a:p>
            <a:endParaRPr lang="en-US" sz="8000" dirty="0"/>
          </a:p>
          <a:p>
            <a:endParaRPr lang="fa-IR" sz="80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22847272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512" y="260648"/>
            <a:ext cx="9144000" cy="6858000"/>
          </a:xfrm>
        </p:spPr>
        <p:txBody>
          <a:bodyPr>
            <a:noAutofit/>
          </a:bodyPr>
          <a:lstStyle/>
          <a:p>
            <a:pPr algn="justLow"/>
            <a:r>
              <a:rPr lang="fa-IR" sz="6000" b="1" dirty="0" smtClean="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rPr>
              <a:t>راهبردها:</a:t>
            </a:r>
            <a:endParaRPr lang="fa-IR" sz="6000" b="1" dirty="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endParaRPr>
          </a:p>
          <a:p>
            <a:pPr algn="justLow"/>
            <a:r>
              <a:rPr lang="fa-IR" sz="6000" dirty="0" smtClean="0">
                <a:ln w="28575" cmpd="sng">
                  <a:noFill/>
                  <a:prstDash val="solid"/>
                </a:ln>
                <a:solidFill>
                  <a:schemeClr val="tx1"/>
                </a:solidFill>
                <a:effectLst>
                  <a:outerShdw blurRad="63500" dir="3600000" algn="tl" rotWithShape="0">
                    <a:srgbClr val="000000">
                      <a:alpha val="70000"/>
                    </a:srgbClr>
                  </a:outerShdw>
                </a:effectLst>
                <a:cs typeface="B Titr" pitchFamily="2" charset="-78"/>
              </a:rPr>
              <a:t>1)ارتقاء </a:t>
            </a:r>
            <a:r>
              <a:rPr lang="fa-IR" sz="60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شاخص هاي توسعه روستايي  و خدمات نوين </a:t>
            </a:r>
            <a:r>
              <a:rPr lang="fa-IR" sz="6000" dirty="0" smtClean="0">
                <a:ln w="28575" cmpd="sng">
                  <a:noFill/>
                  <a:prstDash val="solid"/>
                </a:ln>
                <a:solidFill>
                  <a:schemeClr val="tx1"/>
                </a:solidFill>
                <a:effectLst>
                  <a:outerShdw blurRad="63500" dir="3600000" algn="tl" rotWithShape="0">
                    <a:srgbClr val="000000">
                      <a:alpha val="70000"/>
                    </a:srgbClr>
                  </a:outerShdw>
                </a:effectLst>
                <a:cs typeface="B Titr" pitchFamily="2" charset="-78"/>
              </a:rPr>
              <a:t>روستايي</a:t>
            </a:r>
            <a:endParaRPr lang="en-US" sz="60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r>
              <a:rPr lang="fa-IR" sz="60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2)بسترسازي براي تحقق مديريت مطلوب روستايي</a:t>
            </a:r>
            <a:endParaRPr lang="en-US" sz="60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en-US" sz="5400" dirty="0"/>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33649411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Autofit/>
          </a:bodyPr>
          <a:lstStyle/>
          <a:p>
            <a:pPr algn="justLow"/>
            <a:r>
              <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3)ساماندهي و ارتقاء سطح خدمات عمومي</a:t>
            </a:r>
            <a:endParaRPr lang="en-US"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r>
              <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4)ساماندهي وضعيت فني،عمراني و كالبدي</a:t>
            </a:r>
            <a:endParaRPr lang="en-US"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r>
              <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5)تحقق نظام درآمدي پايدار</a:t>
            </a:r>
            <a:endParaRPr lang="en-US"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r>
              <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6)بسترسازي براي ارتقاء شاخص هاي اجتماعي و فرهنگي</a:t>
            </a:r>
            <a:endParaRPr lang="en-US"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39163788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Autofit/>
          </a:bodyPr>
          <a:lstStyle/>
          <a:p>
            <a:pPr algn="justLow"/>
            <a:r>
              <a:rPr lang="fa-IR" sz="66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7)ارتقاء سطح دانش و توانمندسازي نيروي انساني</a:t>
            </a:r>
            <a:endParaRPr lang="en-US" sz="66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r>
              <a:rPr lang="fa-IR" sz="66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8)انتظام و شفاف سازي امور مالي</a:t>
            </a:r>
            <a:endParaRPr lang="en-US" sz="66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r>
              <a:rPr lang="fa-IR" sz="66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9)ساماندهي حمل و نقل بار و مسافر از روستاها</a:t>
            </a:r>
            <a:endParaRPr lang="en-US" sz="66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39163788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Autofit/>
          </a:bodyPr>
          <a:lstStyle/>
          <a:p>
            <a:pPr algn="justLow"/>
            <a:r>
              <a:rPr lang="fa-IR" sz="6600" b="1" dirty="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rPr>
              <a:t>سياست ها:</a:t>
            </a:r>
            <a:endParaRPr lang="en-US" sz="6600" b="1" dirty="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endParaRPr>
          </a:p>
          <a:p>
            <a:pPr algn="justLow"/>
            <a:r>
              <a:rPr lang="fa-IR"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1)اجراي پروژه هاي عمراني و خدماتي در چهارچوب طرح هادي يا ساير طرح هاي مصوب.</a:t>
            </a:r>
            <a:endParaRPr lang="en-US"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r>
              <a:rPr lang="fa-IR"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2)اولويت دهي به اتمام پروژه هاي نيمه تمام.</a:t>
            </a:r>
            <a:endParaRPr lang="en-US"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r>
              <a:rPr lang="fa-IR"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3)هزينه كرد اعتبارات در چهارچوب آيين نامه مالي دهياري ها.</a:t>
            </a:r>
            <a:endParaRPr lang="en-US"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39163788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Autofit/>
          </a:bodyPr>
          <a:lstStyle/>
          <a:p>
            <a:pPr algn="justLow"/>
            <a:r>
              <a:rPr lang="fa-IR"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4)تقويت شركت تعاوني دهياري ها.</a:t>
            </a:r>
            <a:endParaRPr lang="en-US"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r>
              <a:rPr lang="fa-IR"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5)كمك به احداث زير ساخت هاي طرح هاي اجتماعي،فرهنگي و هنري مانند تاسيس كتابخانه،امور آموزشي و ....</a:t>
            </a:r>
            <a:endParaRPr lang="en-US"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r>
              <a:rPr lang="fa-IR"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6)استفاده از منابع مالي جديد اعم از مشاركت با بخش خصوصي،اجراي پروژه هاي عمراني،خدماتي با رويكرد درآمدزايي.</a:t>
            </a:r>
            <a:endParaRPr lang="en-US"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39163788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332656"/>
            <a:ext cx="9144000" cy="6858000"/>
          </a:xfrm>
        </p:spPr>
        <p:txBody>
          <a:bodyPr>
            <a:noAutofit/>
          </a:bodyPr>
          <a:lstStyle/>
          <a:p>
            <a:pPr algn="justLow"/>
            <a:r>
              <a:rPr lang="fa-IR" sz="80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7)اهتمام در جلب مشاركت اهالي در اجراي طرح هاي عمراني و خدماتي.</a:t>
            </a:r>
            <a:endParaRPr lang="en-US" sz="80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39163788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332656"/>
            <a:ext cx="9144000" cy="6858000"/>
          </a:xfrm>
        </p:spPr>
        <p:txBody>
          <a:bodyPr>
            <a:noAutofit/>
          </a:bodyPr>
          <a:lstStyle/>
          <a:p>
            <a:r>
              <a:rPr lang="fa-IR" sz="11500" b="1" dirty="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rPr>
              <a:t>بسته </a:t>
            </a:r>
            <a:r>
              <a:rPr lang="fa-IR" sz="11500" b="1" dirty="0" smtClean="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rPr>
              <a:t>هاي</a:t>
            </a:r>
          </a:p>
          <a:p>
            <a:endParaRPr lang="fa-IR" sz="5400" b="1" dirty="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endParaRPr>
          </a:p>
          <a:p>
            <a:r>
              <a:rPr lang="fa-IR" sz="11500" b="1" dirty="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rPr>
              <a:t> اجرايي بودجه</a:t>
            </a:r>
            <a:endParaRPr lang="en-US" sz="11500" b="1" dirty="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5052443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6000" dirty="0">
                <a:ln w="18415" cmpd="sng">
                  <a:solidFill>
                    <a:schemeClr val="tx1"/>
                  </a:solidFill>
                  <a:prstDash val="solid"/>
                </a:ln>
                <a:solidFill>
                  <a:srgbClr val="FFFFFF"/>
                </a:solidFill>
                <a:effectLst>
                  <a:outerShdw blurRad="63500" dir="3600000" algn="tl" rotWithShape="0">
                    <a:srgbClr val="000000">
                      <a:alpha val="70000"/>
                    </a:srgbClr>
                  </a:outerShdw>
                </a:effectLst>
                <a:cs typeface="B Titr" pitchFamily="2" charset="-78"/>
              </a:rPr>
              <a:t>1)بسته عمران روستائي</a:t>
            </a:r>
            <a:r>
              <a:rPr lang="fa-IR" sz="6000" dirty="0" smtClean="0">
                <a:ln w="18415" cmpd="sng">
                  <a:solidFill>
                    <a:schemeClr val="tx1"/>
                  </a:solidFill>
                  <a:prstDash val="solid"/>
                </a:ln>
                <a:solidFill>
                  <a:srgbClr val="FFFFFF"/>
                </a:solidFill>
                <a:effectLst>
                  <a:outerShdw blurRad="63500" dir="3600000" algn="tl" rotWithShape="0">
                    <a:srgbClr val="000000">
                      <a:alpha val="70000"/>
                    </a:srgbClr>
                  </a:outerShdw>
                </a:effectLst>
                <a:cs typeface="B Titr" pitchFamily="2" charset="-78"/>
              </a:rPr>
              <a:t>:</a:t>
            </a:r>
            <a:endParaRPr lang="en-US" sz="6000" dirty="0">
              <a:ln w="18415" cmpd="sng">
                <a:solidFill>
                  <a:schemeClr val="tx1"/>
                </a:solidFill>
                <a:prstDash val="solid"/>
              </a:ln>
              <a:solidFill>
                <a:srgbClr val="FFFFFF"/>
              </a:solidFill>
              <a:effectLst>
                <a:outerShdw blurRad="63500" dir="3600000" algn="tl" rotWithShape="0">
                  <a:srgbClr val="000000">
                    <a:alpha val="70000"/>
                  </a:srgbClr>
                </a:outerShdw>
              </a:effectLst>
              <a:cs typeface="B Titr" pitchFamily="2" charset="-78"/>
            </a:endParaRPr>
          </a:p>
          <a:p>
            <a:pPr algn="justLow"/>
            <a:r>
              <a:rPr lang="fa-IR" sz="60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بهسازي معابر روستا،هدايت و جمع آوري آب هاي سطحي،خريد و تجهيز و نگهداري ماشين آلات عمراني،احداث ساختمان دهياري.</a:t>
            </a:r>
            <a:endParaRPr lang="en-US" sz="60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40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1030266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4800" dirty="0">
                <a:ln w="18415" cmpd="sng">
                  <a:solidFill>
                    <a:schemeClr val="tx1"/>
                  </a:solidFill>
                  <a:prstDash val="solid"/>
                </a:ln>
                <a:solidFill>
                  <a:srgbClr val="FFFFFF"/>
                </a:solidFill>
                <a:effectLst>
                  <a:outerShdw blurRad="63500" dir="3600000" algn="tl" rotWithShape="0">
                    <a:srgbClr val="000000">
                      <a:alpha val="70000"/>
                    </a:srgbClr>
                  </a:outerShdw>
                </a:effectLst>
                <a:cs typeface="B Titr" pitchFamily="2" charset="-78"/>
              </a:rPr>
              <a:t>2)بسته خدمات عمومي:</a:t>
            </a:r>
            <a:endParaRPr lang="en-US" sz="4800" dirty="0">
              <a:ln w="18415" cmpd="sng">
                <a:solidFill>
                  <a:schemeClr val="tx1"/>
                </a:solidFill>
                <a:prstDash val="solid"/>
              </a:ln>
              <a:solidFill>
                <a:srgbClr val="FFFFFF"/>
              </a:solidFill>
              <a:effectLst>
                <a:outerShdw blurRad="63500" dir="3600000" algn="tl" rotWithShape="0">
                  <a:srgbClr val="000000">
                    <a:alpha val="70000"/>
                  </a:srgbClr>
                </a:outerShdw>
              </a:effectLst>
              <a:cs typeface="B Titr" pitchFamily="2" charset="-78"/>
            </a:endParaRPr>
          </a:p>
          <a:p>
            <a:pPr algn="justLow"/>
            <a:r>
              <a:rPr lang="fa-IR"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توسعه مديريت پسماند،ساخت و تجهيز پايگاه آتش نشاني،ساماندهي </a:t>
            </a:r>
            <a:r>
              <a:rPr lang="fa-IR" sz="4800" dirty="0" smtClean="0">
                <a:ln w="28575" cmpd="sng">
                  <a:noFill/>
                  <a:prstDash val="solid"/>
                </a:ln>
                <a:solidFill>
                  <a:schemeClr val="tx1"/>
                </a:solidFill>
                <a:effectLst>
                  <a:outerShdw blurRad="63500" dir="3600000" algn="tl" rotWithShape="0">
                    <a:srgbClr val="000000">
                      <a:alpha val="70000"/>
                    </a:srgbClr>
                  </a:outerShdw>
                </a:effectLst>
                <a:cs typeface="B Titr" pitchFamily="2" charset="-78"/>
              </a:rPr>
              <a:t>       آرامستان </a:t>
            </a:r>
            <a:r>
              <a:rPr lang="fa-IR"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ها،ايجاد و توسعه فضاي سبز چند منظوره و پارك كودك، توسعه گردشگري روستايي،خريد،تجهيز و نگهداري ماشين آلات خدماتي </a:t>
            </a:r>
            <a:r>
              <a:rPr lang="fa-IR" sz="4800" dirty="0" smtClean="0">
                <a:ln w="28575" cmpd="sng">
                  <a:noFill/>
                  <a:prstDash val="solid"/>
                </a:ln>
                <a:solidFill>
                  <a:schemeClr val="tx1"/>
                </a:solidFill>
                <a:effectLst>
                  <a:outerShdw blurRad="63500" dir="3600000" algn="tl" rotWithShape="0">
                    <a:srgbClr val="000000">
                      <a:alpha val="70000"/>
                    </a:srgbClr>
                  </a:outerShdw>
                </a:effectLst>
                <a:cs typeface="B Titr" pitchFamily="2" charset="-78"/>
              </a:rPr>
              <a:t>اعم </a:t>
            </a:r>
            <a:r>
              <a:rPr lang="fa-IR"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از حمل زباله و </a:t>
            </a:r>
            <a:r>
              <a:rPr lang="fa-IR" sz="4800" dirty="0" smtClean="0">
                <a:ln w="28575" cmpd="sng">
                  <a:noFill/>
                  <a:prstDash val="solid"/>
                </a:ln>
                <a:solidFill>
                  <a:schemeClr val="tx1"/>
                </a:solidFill>
                <a:effectLst>
                  <a:outerShdw blurRad="63500" dir="3600000" algn="tl" rotWithShape="0">
                    <a:srgbClr val="000000">
                      <a:alpha val="70000"/>
                    </a:srgbClr>
                  </a:outerShdw>
                </a:effectLst>
                <a:cs typeface="B Titr" pitchFamily="2" charset="-78"/>
              </a:rPr>
              <a:t>آتش </a:t>
            </a:r>
            <a:r>
              <a:rPr lang="fa-IR"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نشاني،كمك به بهبود </a:t>
            </a:r>
            <a:r>
              <a:rPr lang="fa-IR" sz="4800" dirty="0" smtClean="0">
                <a:ln w="28575" cmpd="sng">
                  <a:noFill/>
                  <a:prstDash val="solid"/>
                </a:ln>
                <a:solidFill>
                  <a:schemeClr val="tx1"/>
                </a:solidFill>
                <a:effectLst>
                  <a:outerShdw blurRad="63500" dir="3600000" algn="tl" rotWithShape="0">
                    <a:srgbClr val="000000">
                      <a:alpha val="70000"/>
                    </a:srgbClr>
                  </a:outerShdw>
                </a:effectLst>
                <a:cs typeface="B Titr" pitchFamily="2" charset="-78"/>
              </a:rPr>
              <a:t>       حمل </a:t>
            </a:r>
            <a:r>
              <a:rPr lang="fa-IR"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و نقل عمومي روستايي.</a:t>
            </a:r>
            <a:endParaRPr lang="en-US"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25290565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43408"/>
            <a:ext cx="9144000" cy="6858000"/>
          </a:xfrm>
        </p:spPr>
        <p:txBody>
          <a:bodyPr>
            <a:noAutofit/>
          </a:bodyPr>
          <a:lstStyle/>
          <a:p>
            <a:r>
              <a:rPr lang="fa-IR" sz="6000" b="1" dirty="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rPr>
              <a:t>بخشنامه بودجه سال 1394</a:t>
            </a:r>
            <a:endParaRPr lang="en-US" sz="6000" b="1" dirty="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endParaRPr>
          </a:p>
          <a:p>
            <a:r>
              <a:rPr lang="fa-IR" sz="6000" b="1" dirty="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rPr>
              <a:t>دهياري هاي </a:t>
            </a:r>
            <a:r>
              <a:rPr lang="fa-IR" sz="6000" b="1" dirty="0" smtClean="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rPr>
              <a:t>كشور</a:t>
            </a:r>
          </a:p>
          <a:p>
            <a:endParaRPr lang="fa-IR" sz="6000" b="1" dirty="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endParaRPr>
          </a:p>
          <a:p>
            <a:endParaRPr lang="en-US" sz="6000" b="1" dirty="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endParaRPr>
          </a:p>
          <a:p>
            <a:r>
              <a:rPr lang="fa-IR" sz="6000" b="1" dirty="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rPr>
              <a:t>معاونت توسعه منابع </a:t>
            </a:r>
            <a:r>
              <a:rPr lang="fa-IR" sz="6000" b="1" dirty="0" smtClean="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rPr>
              <a:t>پشتيباني</a:t>
            </a:r>
            <a:endParaRPr lang="en-US" sz="6000" b="1" dirty="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endParaRPr>
          </a:p>
          <a:p>
            <a:r>
              <a:rPr lang="fa-IR" sz="6000" b="1" dirty="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rPr>
              <a:t>آبان ماه 1393</a:t>
            </a:r>
            <a:endParaRPr lang="en-US" sz="6000" b="1" dirty="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endParaRPr>
          </a:p>
          <a:p>
            <a:endParaRPr lang="fa-IR" sz="8000" b="1" dirty="0">
              <a:ln w="3155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endParaRPr>
          </a:p>
        </p:txBody>
      </p:sp>
    </p:spTree>
    <p:extLst>
      <p:ext uri="{BB962C8B-B14F-4D97-AF65-F5344CB8AC3E}">
        <p14:creationId xmlns:p14="http://schemas.microsoft.com/office/powerpoint/2010/main" val="37639021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5400" dirty="0">
                <a:ln w="18415" cmpd="sng">
                  <a:solidFill>
                    <a:schemeClr val="tx1"/>
                  </a:solidFill>
                  <a:prstDash val="solid"/>
                </a:ln>
                <a:solidFill>
                  <a:srgbClr val="FFFFFF"/>
                </a:solidFill>
                <a:effectLst>
                  <a:outerShdw blurRad="63500" dir="3600000" algn="tl" rotWithShape="0">
                    <a:srgbClr val="000000">
                      <a:alpha val="70000"/>
                    </a:srgbClr>
                  </a:outerShdw>
                </a:effectLst>
                <a:cs typeface="B Titr" pitchFamily="2" charset="-78"/>
              </a:rPr>
              <a:t>3)بسته منابع </a:t>
            </a:r>
            <a:r>
              <a:rPr lang="fa-IR" sz="5400" dirty="0" smtClean="0">
                <a:ln w="18415" cmpd="sng">
                  <a:solidFill>
                    <a:schemeClr val="tx1"/>
                  </a:solidFill>
                  <a:prstDash val="solid"/>
                </a:ln>
                <a:solidFill>
                  <a:srgbClr val="FFFFFF"/>
                </a:solidFill>
                <a:effectLst>
                  <a:outerShdw blurRad="63500" dir="3600000" algn="tl" rotWithShape="0">
                    <a:srgbClr val="000000">
                      <a:alpha val="70000"/>
                    </a:srgbClr>
                  </a:outerShdw>
                </a:effectLst>
                <a:cs typeface="B Titr" pitchFamily="2" charset="-78"/>
              </a:rPr>
              <a:t>انساني </a:t>
            </a:r>
            <a:r>
              <a:rPr lang="fa-IR" sz="5400" dirty="0">
                <a:ln w="18415" cmpd="sng">
                  <a:solidFill>
                    <a:schemeClr val="tx1"/>
                  </a:solidFill>
                  <a:prstDash val="solid"/>
                </a:ln>
                <a:solidFill>
                  <a:srgbClr val="FFFFFF"/>
                </a:solidFill>
                <a:effectLst>
                  <a:outerShdw blurRad="63500" dir="3600000" algn="tl" rotWithShape="0">
                    <a:srgbClr val="000000">
                      <a:alpha val="70000"/>
                    </a:srgbClr>
                  </a:outerShdw>
                </a:effectLst>
                <a:cs typeface="B Titr" pitchFamily="2" charset="-78"/>
              </a:rPr>
              <a:t>و فناوري اطلاعات</a:t>
            </a:r>
            <a:r>
              <a:rPr lang="fa-IR" sz="5400" dirty="0" smtClean="0">
                <a:ln w="18415" cmpd="sng">
                  <a:solidFill>
                    <a:schemeClr val="tx1"/>
                  </a:solidFill>
                  <a:prstDash val="solid"/>
                </a:ln>
                <a:solidFill>
                  <a:srgbClr val="FFFFFF"/>
                </a:solidFill>
                <a:effectLst>
                  <a:outerShdw blurRad="63500" dir="3600000" algn="tl" rotWithShape="0">
                    <a:srgbClr val="000000">
                      <a:alpha val="70000"/>
                    </a:srgbClr>
                  </a:outerShdw>
                </a:effectLst>
                <a:cs typeface="B Titr" pitchFamily="2" charset="-78"/>
              </a:rPr>
              <a:t>:</a:t>
            </a:r>
            <a:endParaRPr lang="en-US" sz="4800" dirty="0">
              <a:ln w="18415" cmpd="sng">
                <a:solidFill>
                  <a:schemeClr val="tx1"/>
                </a:solidFill>
                <a:prstDash val="solid"/>
              </a:ln>
              <a:solidFill>
                <a:schemeClr val="tx1"/>
              </a:solidFill>
              <a:effectLst>
                <a:outerShdw blurRad="63500" dir="3600000" algn="tl" rotWithShape="0">
                  <a:srgbClr val="000000">
                    <a:alpha val="70000"/>
                  </a:srgbClr>
                </a:outerShdw>
              </a:effectLst>
              <a:cs typeface="B Titr" pitchFamily="2" charset="-78"/>
            </a:endParaRPr>
          </a:p>
          <a:p>
            <a:pPr algn="justLow"/>
            <a:r>
              <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آموزش كاركنان دهياري ها و مديران،توسعه امور فرهنگي،توسعه مطالعات و پژوهش هاي خرد،توسعه فناوري اطلاعات  و روستاي الكترونيكي، توسعه بيمه جامع مسئوليت مدني، آموزش شهروندان.</a:t>
            </a:r>
            <a:endParaRPr lang="en-US"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25290565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5400" dirty="0">
                <a:ln w="18415" cmpd="sng">
                  <a:solidFill>
                    <a:schemeClr val="tx1"/>
                  </a:solidFill>
                  <a:prstDash val="solid"/>
                </a:ln>
                <a:solidFill>
                  <a:srgbClr val="FFFFFF"/>
                </a:solidFill>
                <a:effectLst>
                  <a:outerShdw blurRad="63500" dir="3600000" algn="tl" rotWithShape="0">
                    <a:srgbClr val="000000">
                      <a:alpha val="70000"/>
                    </a:srgbClr>
                  </a:outerShdw>
                </a:effectLst>
                <a:cs typeface="B Titr" pitchFamily="2" charset="-78"/>
              </a:rPr>
              <a:t>4)بسته توسعه اقتصادي</a:t>
            </a:r>
            <a:r>
              <a:rPr lang="fa-IR" sz="5400" dirty="0" smtClean="0">
                <a:ln w="18415" cmpd="sng">
                  <a:solidFill>
                    <a:schemeClr val="tx1"/>
                  </a:solidFill>
                  <a:prstDash val="solid"/>
                </a:ln>
                <a:solidFill>
                  <a:srgbClr val="FFFFFF"/>
                </a:solidFill>
                <a:effectLst>
                  <a:outerShdw blurRad="63500" dir="3600000" algn="tl" rotWithShape="0">
                    <a:srgbClr val="000000">
                      <a:alpha val="70000"/>
                    </a:srgbClr>
                  </a:outerShdw>
                </a:effectLst>
                <a:cs typeface="B Titr" pitchFamily="2" charset="-78"/>
              </a:rPr>
              <a:t>:</a:t>
            </a:r>
            <a:endParaRPr lang="en-US"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r>
              <a:rPr lang="fa-IR" sz="60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توسعه گردشگري روستايي،سرمايه گذاري بخش خصوصي و تعاوني دهياري ها،اجراي طرح هاي درآمدزا،ايجاد و توسعه بازارچه ههاي محلي.</a:t>
            </a:r>
          </a:p>
        </p:txBody>
      </p:sp>
    </p:spTree>
    <p:extLst>
      <p:ext uri="{BB962C8B-B14F-4D97-AF65-F5344CB8AC3E}">
        <p14:creationId xmlns:p14="http://schemas.microsoft.com/office/powerpoint/2010/main" val="25290565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318" y="-44624"/>
            <a:ext cx="9144000" cy="6858000"/>
          </a:xfrm>
        </p:spPr>
        <p:txBody>
          <a:bodyPr>
            <a:noAutofit/>
          </a:bodyPr>
          <a:lstStyle/>
          <a:p>
            <a:pPr>
              <a:lnSpc>
                <a:spcPct val="150000"/>
              </a:lnSpc>
            </a:pPr>
            <a:r>
              <a:rPr lang="fa-IR" sz="11500" b="1" dirty="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rPr>
              <a:t>فصل دوم</a:t>
            </a:r>
          </a:p>
          <a:p>
            <a:pPr rtl="0">
              <a:lnSpc>
                <a:spcPct val="150000"/>
              </a:lnSpc>
            </a:pPr>
            <a:r>
              <a:rPr lang="fa-IR" sz="11500" b="1" dirty="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rPr>
              <a:t>طرز تنظيم بودجه</a:t>
            </a:r>
            <a:endParaRPr lang="en-US" sz="11500" b="1" dirty="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endParaRPr>
          </a:p>
          <a:p>
            <a:pPr>
              <a:lnSpc>
                <a:spcPct val="150000"/>
              </a:lnSpc>
            </a:pPr>
            <a:endParaRPr lang="fa-IR" sz="115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25290565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66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دهياري موظف است با شناسايي و پيش بيني منابع درآمدي،هزينه ها را به تفكيك امور اداري،خدمات روستايي و عمراني در سقف منابع پيش بيني شده  تنظيم و اجرا نمايد.</a:t>
            </a:r>
            <a:endParaRPr lang="en-US" sz="66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25290565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99392"/>
            <a:ext cx="9144000" cy="6858000"/>
          </a:xfrm>
        </p:spPr>
        <p:txBody>
          <a:bodyPr>
            <a:noAutofit/>
          </a:bodyPr>
          <a:lstStyle/>
          <a:p>
            <a:pPr algn="justLow"/>
            <a:r>
              <a:rPr lang="fa-IR" sz="60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كليه عمليات مربوط به تدوين بودجه دهياري ها بايد در قالب فرم هاي بودجه كه سنوات گذشته ابلاغ شده،تنظيم شود تا به عنوان مرجع اصلي اجراي برنامه ها و فعاليت هاي دهياري ها مدنظر قرار گيرد.</a:t>
            </a:r>
            <a:endParaRPr lang="en-US" sz="60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25290565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99392"/>
            <a:ext cx="9144000" cy="6858000"/>
          </a:xfrm>
        </p:spPr>
        <p:txBody>
          <a:bodyPr>
            <a:noAutofit/>
          </a:bodyPr>
          <a:lstStyle/>
          <a:p>
            <a:pPr algn="justLow"/>
            <a:r>
              <a:rPr lang="fa-IR" sz="5400" dirty="0" smtClean="0">
                <a:ln w="28575" cmpd="sng">
                  <a:noFill/>
                  <a:prstDash val="solid"/>
                </a:ln>
                <a:solidFill>
                  <a:schemeClr val="tx1"/>
                </a:solidFill>
                <a:effectLst>
                  <a:outerShdw blurRad="63500" dir="3600000" algn="tl" rotWithShape="0">
                    <a:srgbClr val="000000">
                      <a:alpha val="70000"/>
                    </a:srgbClr>
                  </a:outerShdw>
                </a:effectLst>
                <a:cs typeface="B Titr" pitchFamily="2" charset="-78"/>
              </a:rPr>
              <a:t>1)براساس </a:t>
            </a:r>
            <a:r>
              <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تبصره 2 ماده 32 آيين نامه مالي دهياري ها،نسبت هزينه هاي جاري دهياري حداكثر 40 درصد و هزينه هاي عمراني دهياري به كل بودجه دهياري حداقل 60 درصد بوده كه عدم رعايت اين موضوع از سوي دهياري تخلف محسوب مي شود.</a:t>
            </a:r>
          </a:p>
        </p:txBody>
      </p:sp>
    </p:spTree>
    <p:extLst>
      <p:ext uri="{BB962C8B-B14F-4D97-AF65-F5344CB8AC3E}">
        <p14:creationId xmlns:p14="http://schemas.microsoft.com/office/powerpoint/2010/main" val="25290565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171400"/>
            <a:ext cx="9144000" cy="6858000"/>
          </a:xfrm>
        </p:spPr>
        <p:txBody>
          <a:bodyPr>
            <a:noAutofit/>
          </a:bodyPr>
          <a:lstStyle/>
          <a:p>
            <a:pPr algn="justLow"/>
            <a:r>
              <a:rPr lang="fa-IR" sz="66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2)اصولاً هر بودجه اي شامل درآمدها و اعتبارات(هزينه ها مي باشد) و بدين سان يكي از مهم ترين شرايط بودجه نويسي،تنظيم توازن ميان درآمدها و اعتبارات است.</a:t>
            </a:r>
            <a:endParaRPr lang="en-US" sz="66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25290565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80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3)ميزان پيش بيني درآمدها در سال 1394 مي بايستي با رشد اعتبارات در سال هاي گذشته </a:t>
            </a:r>
            <a:r>
              <a:rPr lang="fa-IR" sz="8000" dirty="0" smtClean="0">
                <a:ln w="28575" cmpd="sng">
                  <a:noFill/>
                  <a:prstDash val="solid"/>
                </a:ln>
                <a:solidFill>
                  <a:schemeClr val="tx1"/>
                </a:solidFill>
                <a:effectLst>
                  <a:outerShdw blurRad="63500" dir="3600000" algn="tl" rotWithShape="0">
                    <a:srgbClr val="000000">
                      <a:alpha val="70000"/>
                    </a:srgbClr>
                  </a:outerShdw>
                </a:effectLst>
                <a:cs typeface="B Titr" pitchFamily="2" charset="-78"/>
              </a:rPr>
              <a:t>انجام </a:t>
            </a:r>
            <a:r>
              <a:rPr lang="fa-IR" sz="80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پذيرد.</a:t>
            </a:r>
            <a:endParaRPr lang="en-US" sz="80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252905656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60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4)پس از تهيه و تنظيم بودجه دهياري،كليه فرم هاي مربوطه بايد توسط مسئول امور مالي دهياري و دهيار تاييد و پس از تصويب، شوراي اسلامي روستا، توسط رئيس شورا امضاء و ابلاغ شود.</a:t>
            </a:r>
            <a:endParaRPr lang="en-US" sz="60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25290565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99392"/>
            <a:ext cx="9144000" cy="6858000"/>
          </a:xfrm>
        </p:spPr>
        <p:txBody>
          <a:bodyPr>
            <a:noAutofit/>
          </a:bodyPr>
          <a:lstStyle/>
          <a:p>
            <a:pPr algn="justLow"/>
            <a:r>
              <a:rPr lang="fa-IR" sz="80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5)واريز درآمدهاي پيش بيني شده در طي سال نياز به اخذ مصوبه شوراي اسلامي روستا را ندارد.</a:t>
            </a:r>
            <a:endParaRPr lang="en-US" sz="80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72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25290565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504" y="-315416"/>
            <a:ext cx="9144000" cy="6858000"/>
          </a:xfrm>
        </p:spPr>
        <p:txBody>
          <a:bodyPr>
            <a:noAutofit/>
          </a:bodyPr>
          <a:lstStyle/>
          <a:p>
            <a:pPr>
              <a:lnSpc>
                <a:spcPct val="150000"/>
              </a:lnSpc>
            </a:pPr>
            <a:r>
              <a:rPr lang="fa-IR" sz="6000" b="1" dirty="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rPr>
              <a:t> فهرست مطالب</a:t>
            </a:r>
          </a:p>
          <a:p>
            <a:pPr algn="r">
              <a:lnSpc>
                <a:spcPct val="150000"/>
              </a:lnSpc>
            </a:pPr>
            <a:r>
              <a:rPr lang="fa-IR" sz="6000" b="1" dirty="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rPr>
              <a:t>عنوان ها:</a:t>
            </a:r>
          </a:p>
          <a:p>
            <a:pPr algn="r">
              <a:lnSpc>
                <a:spcPct val="150000"/>
              </a:lnSpc>
            </a:pPr>
            <a:r>
              <a:rPr lang="fa-IR" sz="5400" b="1" dirty="0" smtClean="0">
                <a:solidFill>
                  <a:schemeClr val="tx1"/>
                </a:solidFill>
                <a:cs typeface="B Titr" pitchFamily="2" charset="-78"/>
              </a:rPr>
              <a:t>مقدمه</a:t>
            </a:r>
          </a:p>
          <a:p>
            <a:pPr algn="r">
              <a:lnSpc>
                <a:spcPct val="150000"/>
              </a:lnSpc>
            </a:pPr>
            <a:r>
              <a:rPr lang="fa-IR" sz="5400" b="1" dirty="0" smtClean="0">
                <a:solidFill>
                  <a:schemeClr val="tx1"/>
                </a:solidFill>
                <a:cs typeface="B Titr" pitchFamily="2" charset="-78"/>
              </a:rPr>
              <a:t>فصل اول:راهبردها و سياست ها</a:t>
            </a:r>
          </a:p>
          <a:p>
            <a:pPr algn="r">
              <a:lnSpc>
                <a:spcPct val="150000"/>
              </a:lnSpc>
            </a:pPr>
            <a:r>
              <a:rPr lang="fa-IR" sz="5400" b="1" dirty="0" smtClean="0">
                <a:solidFill>
                  <a:schemeClr val="tx1"/>
                </a:solidFill>
                <a:cs typeface="B Titr" pitchFamily="2" charset="-78"/>
              </a:rPr>
              <a:t>راهبردها</a:t>
            </a:r>
          </a:p>
        </p:txBody>
      </p:sp>
    </p:spTree>
    <p:extLst>
      <p:ext uri="{BB962C8B-B14F-4D97-AF65-F5344CB8AC3E}">
        <p14:creationId xmlns:p14="http://schemas.microsoft.com/office/powerpoint/2010/main" val="35946430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6)اعتبارات عمراني كه از محل اعتبارات دولتي به دهياري ها واگذار مي گردد مي بايست براساس عملكرد سال هاي قبل در بودجه پيش بيني و هزينه مربوط به آن براساس موافقت نامه و پروژه پيش بيني شده و با توجه به ترتيبات قانوني اعتبارات دولتي بايستي هزينه كرد.</a:t>
            </a:r>
            <a:endParaRPr lang="en-US"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16701589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rtl="0">
              <a:lnSpc>
                <a:spcPct val="150000"/>
              </a:lnSpc>
            </a:pPr>
            <a:r>
              <a:rPr lang="fa-IR" sz="9600" b="1" dirty="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rPr>
              <a:t>فصل سوم</a:t>
            </a:r>
          </a:p>
          <a:p>
            <a:pPr rtl="0">
              <a:lnSpc>
                <a:spcPct val="150000"/>
              </a:lnSpc>
            </a:pPr>
            <a:endParaRPr lang="fa-IR" sz="4000" b="1" dirty="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endParaRPr>
          </a:p>
          <a:p>
            <a:pPr rtl="0">
              <a:lnSpc>
                <a:spcPct val="150000"/>
              </a:lnSpc>
            </a:pPr>
            <a:r>
              <a:rPr lang="fa-IR" sz="9600" b="1" dirty="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rPr>
              <a:t>ضوابط مالي</a:t>
            </a:r>
            <a:endParaRPr lang="en-US" sz="9600" b="1" dirty="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endParaRPr>
          </a:p>
          <a:p>
            <a:endParaRPr lang="fa-IR" sz="96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16701589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اساس و مبناي ضوابط مالي بودجه </a:t>
            </a:r>
            <a:r>
              <a:rPr lang="fa-IR" sz="4800" dirty="0" smtClean="0">
                <a:ln w="28575" cmpd="sng">
                  <a:noFill/>
                  <a:prstDash val="solid"/>
                </a:ln>
                <a:solidFill>
                  <a:schemeClr val="tx1"/>
                </a:solidFill>
                <a:effectLst>
                  <a:outerShdw blurRad="63500" dir="3600000" algn="tl" rotWithShape="0">
                    <a:srgbClr val="000000">
                      <a:alpha val="70000"/>
                    </a:srgbClr>
                  </a:outerShdw>
                </a:effectLst>
                <a:cs typeface="B Titr" pitchFamily="2" charset="-78"/>
              </a:rPr>
              <a:t>   دهياري </a:t>
            </a:r>
            <a:r>
              <a:rPr lang="fa-IR"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ها به موجب قانون و آيين نامه مالي دهياري ها و مقررات استخدامي و ساير بخشنامه ها و دستورالعمل هاي مورد عمل دهياري ها تعيين مي شود ولي برخي ضوابط خاص كه رعايت آن ها در بودجه سال مورد نظر ضرورت مي يابد در بخشنامه بودجه دهياري ها </a:t>
            </a:r>
            <a:r>
              <a:rPr lang="fa-IR" sz="4800" dirty="0" smtClean="0">
                <a:ln w="28575" cmpd="sng">
                  <a:noFill/>
                  <a:prstDash val="solid"/>
                </a:ln>
                <a:solidFill>
                  <a:schemeClr val="tx1"/>
                </a:solidFill>
                <a:effectLst>
                  <a:outerShdw blurRad="63500" dir="3600000" algn="tl" rotWithShape="0">
                    <a:srgbClr val="000000">
                      <a:alpha val="70000"/>
                    </a:srgbClr>
                  </a:outerShdw>
                </a:effectLst>
                <a:cs typeface="B Titr" pitchFamily="2" charset="-78"/>
              </a:rPr>
              <a:t>درج </a:t>
            </a:r>
            <a:r>
              <a:rPr lang="fa-IR"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مي گردد.</a:t>
            </a:r>
            <a:endParaRPr lang="en-US"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167015892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6000" dirty="0">
                <a:ln w="18415" cmpd="sng">
                  <a:solidFill>
                    <a:schemeClr val="tx1"/>
                  </a:solidFill>
                  <a:prstDash val="solid"/>
                </a:ln>
                <a:solidFill>
                  <a:srgbClr val="FFFFFF"/>
                </a:solidFill>
                <a:effectLst>
                  <a:outerShdw blurRad="63500" dir="3600000" algn="tl" rotWithShape="0">
                    <a:srgbClr val="000000">
                      <a:alpha val="70000"/>
                    </a:srgbClr>
                  </a:outerShdw>
                </a:effectLst>
                <a:cs typeface="B Titr" pitchFamily="2" charset="-78"/>
              </a:rPr>
              <a:t>اهم اين ضوابط براي سال مالي 1394 به شرح ذيل مي باشد:</a:t>
            </a:r>
            <a:endParaRPr lang="en-US" sz="6000" dirty="0">
              <a:ln w="18415" cmpd="sng">
                <a:solidFill>
                  <a:schemeClr val="tx1"/>
                </a:solidFill>
                <a:prstDash val="solid"/>
              </a:ln>
              <a:solidFill>
                <a:srgbClr val="FFFFFF"/>
              </a:solidFill>
              <a:effectLst>
                <a:outerShdw blurRad="63500" dir="3600000" algn="tl" rotWithShape="0">
                  <a:srgbClr val="000000">
                    <a:alpha val="70000"/>
                  </a:srgbClr>
                </a:outerShdw>
              </a:effectLst>
              <a:cs typeface="B Titr" pitchFamily="2" charset="-78"/>
            </a:endParaRPr>
          </a:p>
          <a:p>
            <a:pPr algn="justLow"/>
            <a:r>
              <a:rPr lang="fa-IR" sz="60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1)اعتبار دريافتي از سازمان شهرداري ها و دهياري  هاي كشور با اولويت اجراي بسته هاي ذكر شده در بخشنامه بودجه هزينه گردد.</a:t>
            </a:r>
            <a:endParaRPr lang="en-US" sz="60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16701589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4800" dirty="0" smtClean="0">
                <a:ln w="28575" cmpd="sng">
                  <a:noFill/>
                  <a:prstDash val="solid"/>
                </a:ln>
                <a:solidFill>
                  <a:schemeClr val="tx1"/>
                </a:solidFill>
                <a:effectLst>
                  <a:outerShdw blurRad="63500" dir="3600000" algn="tl" rotWithShape="0">
                    <a:srgbClr val="000000">
                      <a:alpha val="70000"/>
                    </a:srgbClr>
                  </a:outerShdw>
                </a:effectLst>
                <a:cs typeface="B Titr" pitchFamily="2" charset="-78"/>
              </a:rPr>
              <a:t>2)تا   3 </a:t>
            </a:r>
            <a:r>
              <a:rPr lang="fa-IR"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درصد كل بودجه دهياري در </a:t>
            </a:r>
            <a:r>
              <a:rPr lang="fa-IR" sz="4800" dirty="0" smtClean="0">
                <a:ln w="28575" cmpd="sng">
                  <a:noFill/>
                  <a:prstDash val="solid"/>
                </a:ln>
                <a:solidFill>
                  <a:schemeClr val="tx1"/>
                </a:solidFill>
                <a:effectLst>
                  <a:outerShdw blurRad="63500" dir="3600000" algn="tl" rotWithShape="0">
                    <a:srgbClr val="000000">
                      <a:alpha val="70000"/>
                    </a:srgbClr>
                  </a:outerShdw>
                </a:effectLst>
                <a:cs typeface="B Titr" pitchFamily="2" charset="-78"/>
              </a:rPr>
              <a:t>        سر </a:t>
            </a:r>
            <a:r>
              <a:rPr lang="fa-IR"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فصل امور آموزشي و پژوهشي براساس سياست هاي ابلاغي سازمان شهرداري ها و دهياري را در اين زمينه گردد.</a:t>
            </a:r>
            <a:endParaRPr lang="en-US"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r>
              <a:rPr lang="fa-IR"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3)در راستاي كمك به اجراي برنامه هاي اجتماعي و فرهنگي در سطح روستا،دهياري مي تواند تا 3 درصد از كل بودجه دهياري را در اين زمينه هزينه نمايد.</a:t>
            </a:r>
            <a:endParaRPr lang="en-US"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16701589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99392"/>
            <a:ext cx="9144000" cy="6858000"/>
          </a:xfrm>
        </p:spPr>
        <p:txBody>
          <a:bodyPr>
            <a:noAutofit/>
          </a:bodyPr>
          <a:lstStyle/>
          <a:p>
            <a:pPr algn="justLow"/>
            <a:r>
              <a:rPr lang="fa-IR"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4)در آمد ناشي از ماده 23 قانون جرائم رانندگي صرفاً بايد صرف استانداردسازي وسايل و تجهيزات ايمني راه ها، خط كشي و نگهداري آن، تهيه و نصب و نگهداري علائم راهنمايي و رانندگي و تجهيزات ايمني، احداث پل هاي عابر پياده،احداث توقفگاه هاي عمومي و اصلاح راه هاي روستايي،معابر و نقاط حادثه خيز در روستاها گردد.</a:t>
            </a:r>
            <a:endParaRPr lang="en-US"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167015892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60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5)عوارض آلايندگي دريافتي از محل تبصره يك ماده 38 قانون ماليات بر ارزش افزوده بايد صرف توسعه فضاي سبز چند منظوره و كاهش اثرات نا مطلوب ناشي از آلايندگي ها گردد.</a:t>
            </a:r>
            <a:endParaRPr lang="en-US" sz="60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16701589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6)دهياري هايي كه درآمد حاصل از منابع ماده 123 قانون برنامه پنجم توسعه آن ها بيش از يك ميليارد ريال در سال  مي باشد نسبت به تعريف پروژه هاي عمراني معين در قالب بودجه پيشنهادي اقدام نموده و گزارش آن را به استانداري ارسال نمايند.</a:t>
            </a:r>
            <a:endParaRPr lang="en-US"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167015892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7)پيش بيني درآمد حاصل از توزيع اعتبارات متمركز در بودجه دهياري ها،به هيچ وجه تعهدي براي سازمان شهرداري ها و دهياري هاي كشورايجاد نخواهد كرد.هر چند دهياري ها مي توانند ميزان عملكرد نه ماه اول سال جاري به علاوه سه ماه سال قبل را براي پيش بيني بودجه سال 1394 منظور نمايند.</a:t>
            </a:r>
            <a:endParaRPr lang="en-US"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4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16701589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80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8)طرح هاي درآمدزا و سرمايه گذاري بايستي داراي طرح توجيهي اقتصادي و فني تاييد شده باشد.</a:t>
            </a:r>
            <a:endParaRPr lang="en-US" sz="80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16701589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4584" y="243408"/>
            <a:ext cx="9865096" cy="6858000"/>
          </a:xfrm>
        </p:spPr>
        <p:txBody>
          <a:bodyPr>
            <a:noAutofit/>
          </a:bodyPr>
          <a:lstStyle/>
          <a:p>
            <a:pPr algn="r">
              <a:lnSpc>
                <a:spcPct val="150000"/>
              </a:lnSpc>
            </a:pPr>
            <a:r>
              <a:rPr lang="fa-IR" sz="4400" b="1" dirty="0">
                <a:solidFill>
                  <a:schemeClr val="tx1"/>
                </a:solidFill>
                <a:cs typeface="B Titr" pitchFamily="2" charset="-78"/>
              </a:rPr>
              <a:t>سياست ها</a:t>
            </a:r>
            <a:endParaRPr lang="en-US" sz="4400" dirty="0">
              <a:solidFill>
                <a:schemeClr val="tx1"/>
              </a:solidFill>
              <a:cs typeface="B Titr" pitchFamily="2" charset="-78"/>
            </a:endParaRPr>
          </a:p>
          <a:p>
            <a:pPr algn="r">
              <a:lnSpc>
                <a:spcPct val="150000"/>
              </a:lnSpc>
            </a:pPr>
            <a:r>
              <a:rPr lang="fa-IR" sz="4400" b="1" dirty="0">
                <a:solidFill>
                  <a:schemeClr val="tx1"/>
                </a:solidFill>
                <a:cs typeface="B Titr" pitchFamily="2" charset="-78"/>
              </a:rPr>
              <a:t>بسته هاي اجرايي </a:t>
            </a:r>
            <a:r>
              <a:rPr lang="fa-IR" sz="4400" b="1" dirty="0" smtClean="0">
                <a:solidFill>
                  <a:schemeClr val="tx1"/>
                </a:solidFill>
                <a:cs typeface="B Titr" pitchFamily="2" charset="-78"/>
              </a:rPr>
              <a:t>بودجه</a:t>
            </a:r>
          </a:p>
          <a:p>
            <a:pPr algn="r">
              <a:lnSpc>
                <a:spcPct val="150000"/>
              </a:lnSpc>
            </a:pPr>
            <a:r>
              <a:rPr lang="fa-IR" sz="4400" b="1" dirty="0" smtClean="0">
                <a:solidFill>
                  <a:schemeClr val="tx1"/>
                </a:solidFill>
                <a:cs typeface="B Titr" pitchFamily="2" charset="-78"/>
              </a:rPr>
              <a:t>فصل دوم: طرز تنظيم بودجه</a:t>
            </a:r>
            <a:endParaRPr lang="en-US" sz="4400" dirty="0" smtClean="0">
              <a:solidFill>
                <a:schemeClr val="tx1"/>
              </a:solidFill>
              <a:cs typeface="B Titr" pitchFamily="2" charset="-78"/>
            </a:endParaRPr>
          </a:p>
          <a:p>
            <a:pPr algn="r">
              <a:lnSpc>
                <a:spcPct val="150000"/>
              </a:lnSpc>
            </a:pPr>
            <a:r>
              <a:rPr lang="fa-IR" sz="4400" b="1" dirty="0" smtClean="0">
                <a:solidFill>
                  <a:schemeClr val="tx1"/>
                </a:solidFill>
                <a:cs typeface="B Titr" pitchFamily="2" charset="-78"/>
              </a:rPr>
              <a:t>فصل سوم: ضوابط مالي</a:t>
            </a:r>
            <a:endParaRPr lang="en-US" sz="4400" dirty="0" smtClean="0">
              <a:solidFill>
                <a:schemeClr val="tx1"/>
              </a:solidFill>
              <a:cs typeface="B Titr" pitchFamily="2" charset="-78"/>
            </a:endParaRPr>
          </a:p>
          <a:p>
            <a:pPr algn="r">
              <a:lnSpc>
                <a:spcPct val="150000"/>
              </a:lnSpc>
            </a:pPr>
            <a:r>
              <a:rPr lang="fa-IR" sz="4400" b="1" dirty="0" smtClean="0">
                <a:solidFill>
                  <a:schemeClr val="tx1"/>
                </a:solidFill>
                <a:cs typeface="B Titr" pitchFamily="2" charset="-78"/>
              </a:rPr>
              <a:t>فصل چهارم: سامانه بودجه دهياريهاي كشور</a:t>
            </a:r>
          </a:p>
          <a:p>
            <a:pPr algn="r">
              <a:lnSpc>
                <a:spcPct val="150000"/>
              </a:lnSpc>
            </a:pPr>
            <a:endParaRPr lang="fa-IR" sz="4000" dirty="0" smtClean="0">
              <a:solidFill>
                <a:schemeClr val="tx1"/>
              </a:solidFill>
              <a:cs typeface="B Titr" pitchFamily="2" charset="-78"/>
            </a:endParaRPr>
          </a:p>
          <a:p>
            <a:pPr algn="justLow">
              <a:lnSpc>
                <a:spcPct val="150000"/>
              </a:lnSpc>
            </a:pPr>
            <a:endParaRPr lang="fa-IR" sz="4000" dirty="0">
              <a:solidFill>
                <a:schemeClr val="tx1"/>
              </a:solidFill>
              <a:cs typeface="B Titr" pitchFamily="2" charset="-78"/>
            </a:endParaRPr>
          </a:p>
        </p:txBody>
      </p:sp>
    </p:spTree>
    <p:extLst>
      <p:ext uri="{BB962C8B-B14F-4D97-AF65-F5344CB8AC3E}">
        <p14:creationId xmlns:p14="http://schemas.microsoft.com/office/powerpoint/2010/main" val="255268839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80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9)پيش بيني اعتبارات براي كمك به شوراي اسلامي روستا به شرح ذيل تعيين مي گردد:</a:t>
            </a:r>
            <a:endParaRPr lang="en-US" sz="80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80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167015892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54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B Titr" pitchFamily="2" charset="-78"/>
              </a:rPr>
              <a:t>-</a:t>
            </a:r>
            <a:r>
              <a:rPr lang="fa-IR" sz="5400" dirty="0" smtClean="0">
                <a:ln w="28575" cmpd="sng">
                  <a:noFill/>
                  <a:prstDash val="solid"/>
                </a:ln>
                <a:solidFill>
                  <a:schemeClr val="tx1"/>
                </a:solidFill>
                <a:effectLst>
                  <a:outerShdw blurRad="63500" dir="3600000" algn="tl" rotWithShape="0">
                    <a:srgbClr val="000000">
                      <a:alpha val="70000"/>
                    </a:srgbClr>
                  </a:outerShdw>
                </a:effectLst>
                <a:cs typeface="B Titr" pitchFamily="2" charset="-78"/>
              </a:rPr>
              <a:t> دهياري </a:t>
            </a:r>
            <a:r>
              <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هاي درجه 1 و2 حداكثر معادل ده درصد(10%) بودجه جاري</a:t>
            </a:r>
            <a:r>
              <a:rPr lang="fa-IR" sz="5400" dirty="0" smtClean="0">
                <a:ln w="28575" cmpd="sng">
                  <a:noFill/>
                  <a:prstDash val="solid"/>
                </a:ln>
                <a:solidFill>
                  <a:schemeClr val="tx1"/>
                </a:solidFill>
                <a:effectLst>
                  <a:outerShdw blurRad="63500" dir="3600000" algn="tl" rotWithShape="0">
                    <a:srgbClr val="000000">
                      <a:alpha val="70000"/>
                    </a:srgbClr>
                  </a:outerShdw>
                </a:effectLst>
                <a:cs typeface="B Titr" pitchFamily="2" charset="-78"/>
              </a:rPr>
              <a:t>.</a:t>
            </a:r>
            <a:endParaRPr lang="en-US"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r>
              <a:rPr lang="fa-IR" sz="54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B Titr" pitchFamily="2" charset="-78"/>
              </a:rPr>
              <a:t>-</a:t>
            </a:r>
            <a:r>
              <a:rPr lang="fa-IR" sz="5400" dirty="0" smtClean="0">
                <a:ln w="28575" cmpd="sng">
                  <a:noFill/>
                  <a:prstDash val="solid"/>
                </a:ln>
                <a:solidFill>
                  <a:schemeClr val="tx1"/>
                </a:solidFill>
                <a:effectLst>
                  <a:outerShdw blurRad="63500" dir="3600000" algn="tl" rotWithShape="0">
                    <a:srgbClr val="000000">
                      <a:alpha val="70000"/>
                    </a:srgbClr>
                  </a:outerShdw>
                </a:effectLst>
                <a:cs typeface="B Titr" pitchFamily="2" charset="-78"/>
              </a:rPr>
              <a:t> </a:t>
            </a:r>
            <a:r>
              <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دهياري هاي درجه 3 و4 حداكثر معادل پنج درصد(5%) بودجه جاري.</a:t>
            </a:r>
            <a:endParaRPr lang="en-US"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r>
              <a:rPr lang="fa-IR" sz="5400" dirty="0">
                <a:ln w="18415" cmpd="sng">
                  <a:solidFill>
                    <a:srgbClr val="FFFFFF"/>
                  </a:solidFill>
                  <a:prstDash val="solid"/>
                </a:ln>
                <a:solidFill>
                  <a:srgbClr val="FFFFFF"/>
                </a:solidFill>
                <a:effectLst>
                  <a:outerShdw blurRad="63500" dir="3600000" algn="tl" rotWithShape="0">
                    <a:srgbClr val="000000">
                      <a:alpha val="70000"/>
                    </a:srgbClr>
                  </a:outerShdw>
                </a:effectLst>
                <a:cs typeface="B Titr" pitchFamily="2" charset="-78"/>
              </a:rPr>
              <a:t>-</a:t>
            </a:r>
            <a:r>
              <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 دهياري هاي درجه 5 و6 حداكثر معادل سه درصد(3%) بودجه جاري.</a:t>
            </a:r>
            <a:endParaRPr lang="en-US"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167015892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72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تبصره: اين بودجه شامل كمك به بودجه و هزينه هاي جاري شورا مي باشد و متناسب با درصد تحقق درآمد در دهياري به شورا پرداخت مي گردد.</a:t>
            </a:r>
            <a:endParaRPr lang="en-US" sz="72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167015892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66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10)سقف اعتبارات 16 و 17 بودجه حداكثر تا سقف 6 درصد هزينه جاري(به استثناي هزينه شوراها ) مي باشد كه در صورت تحقق درآمد پرداخت خواهد شد.</a:t>
            </a:r>
            <a:endParaRPr lang="en-US" sz="66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167015892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66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11)هرگونه تعهد براي كاركنان پاره وقت دهياري ها صرفاً در سقف اعتبارات جاري بودجه قابل پيش بيني است.ايجاد هرگونه تعهد براي سنوات بعد ممنوع مي باشد.</a:t>
            </a:r>
            <a:endParaRPr lang="en-US" sz="66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167015892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12)برآورد ميزان حداقل حقوق كليه نيروهاي تمام وقت در سال 1394 معادل شش ميليون (</a:t>
            </a:r>
            <a:r>
              <a:rPr lang="fa-IR" sz="4800" dirty="0" smtClean="0">
                <a:ln w="28575" cmpd="sng">
                  <a:noFill/>
                  <a:prstDash val="solid"/>
                </a:ln>
                <a:solidFill>
                  <a:schemeClr val="tx1"/>
                </a:solidFill>
                <a:effectLst>
                  <a:outerShdw blurRad="63500" dir="3600000" algn="tl" rotWithShape="0">
                    <a:srgbClr val="000000">
                      <a:alpha val="70000"/>
                    </a:srgbClr>
                  </a:outerShdw>
                </a:effectLst>
                <a:cs typeface="B Titr" pitchFamily="2" charset="-78"/>
              </a:rPr>
              <a:t>6.000.000</a:t>
            </a:r>
            <a:r>
              <a:rPr lang="fa-IR"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 ريال </a:t>
            </a:r>
            <a:r>
              <a:rPr lang="fa-IR" sz="4800" dirty="0" smtClean="0">
                <a:ln w="28575" cmpd="sng">
                  <a:noFill/>
                  <a:prstDash val="solid"/>
                </a:ln>
                <a:solidFill>
                  <a:schemeClr val="tx1"/>
                </a:solidFill>
                <a:effectLst>
                  <a:outerShdw blurRad="63500" dir="3600000" algn="tl" rotWithShape="0">
                    <a:srgbClr val="000000">
                      <a:alpha val="70000"/>
                    </a:srgbClr>
                  </a:outerShdw>
                </a:effectLst>
                <a:cs typeface="B Titr" pitchFamily="2" charset="-78"/>
              </a:rPr>
              <a:t>              مي </a:t>
            </a:r>
            <a:r>
              <a:rPr lang="fa-IR"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باشد.مبلغ قطعي حداقل دستمزد نيروهاي تمام وقت و پاره وقت در سال آتي توسط شوراي عالي كار مشخص خواهد شد كه عندالزوم بايد از طريق ساز وكار اصلاح بودجه مورد عمل قرار گيرد.</a:t>
            </a:r>
            <a:endParaRPr lang="en-US"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167015892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13)مبلغ قطعي پاداش پايان سال(عيدي) به تصويب شوراي عالي كار خواهد رسيد،ولي دهياري ها موظفند در بودجه سال 1394 معادل دو برابر پايه حقوق پرسنل به شرط آن كه از سه برابر حداقل دستمزد بالاتر نباشد، پيش بيني نمايند.</a:t>
            </a:r>
            <a:endParaRPr lang="en-US"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75839050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60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14)پرداخت اضافه كار كاركنان و ساير حقوق و مزاياي دهياران با رعايت محدوديت هاي بودجه و در چارچوب دستورالعمل نحوه تعيين حقوق و مزاياي دهياران در سال 1394 مجاز مي باشد.</a:t>
            </a:r>
            <a:endParaRPr lang="en-US" sz="60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75839050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60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15)پيش بيني اعتبار براي انجام هر گونه هزينه هاي غير ضروري مانند چاپ تقويم،سالنامه</a:t>
            </a:r>
            <a:r>
              <a:rPr lang="fa-IR" sz="6000" dirty="0" smtClean="0">
                <a:ln w="28575" cmpd="sng">
                  <a:noFill/>
                  <a:prstDash val="solid"/>
                </a:ln>
                <a:solidFill>
                  <a:schemeClr val="tx1"/>
                </a:solidFill>
                <a:effectLst>
                  <a:outerShdw blurRad="63500" dir="3600000" algn="tl" rotWithShape="0">
                    <a:srgbClr val="000000">
                      <a:alpha val="70000"/>
                    </a:srgbClr>
                  </a:outerShdw>
                </a:effectLst>
                <a:cs typeface="B Titr" pitchFamily="2" charset="-78"/>
              </a:rPr>
              <a:t>،            سر </a:t>
            </a:r>
            <a:r>
              <a:rPr lang="fa-IR" sz="60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رسيدنامه و اطلاعيه يا آگهي ها و پيام هاي مربوط به تبريك،تشكر و تسليت و امثالم مجاز نمي باشد.</a:t>
            </a:r>
            <a:endParaRPr lang="en-US" sz="60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75839050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60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16)خريد وسايل صوتي،هنري و لوازم تزئيني خارجي كه مشابه ايراني آن ها وجود دارد اكيداً ممنوع بوده و دهياري صرفاً بايد در حد بودجه مصوب اقلام فوق را از نوع ايراني آن خريداري نمايد.</a:t>
            </a:r>
            <a:endParaRPr lang="en-US" sz="60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7583905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16632"/>
            <a:ext cx="9144000" cy="6858000"/>
          </a:xfrm>
        </p:spPr>
        <p:txBody>
          <a:bodyPr>
            <a:noAutofit/>
          </a:bodyPr>
          <a:lstStyle/>
          <a:p>
            <a:pPr algn="justLow"/>
            <a:r>
              <a:rPr lang="fa-IR" sz="6000" b="1" dirty="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rPr>
              <a:t>مقدمه:</a:t>
            </a:r>
            <a:endParaRPr lang="en-US" sz="6000" b="1" dirty="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endParaRPr>
          </a:p>
          <a:p>
            <a:pPr algn="justLow"/>
            <a:r>
              <a:rPr lang="fa-IR"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بخشنامه بودجه شامل سياست ها و خط مشي هاي لازم در امر تهيه و تنظيم بودجه در دستگاه هاي اجرايي است و مي بايست در تهيه و تنظيم بودجه سياست ها و خط مشي هاي مندرج در سند چشم انداز بيست ساله(ابلاغي مقام معظم رهبري) و سياست هاي كلان دولت و ساير اسناد بالا دستي رعايت گردد.</a:t>
            </a:r>
          </a:p>
        </p:txBody>
      </p:sp>
    </p:spTree>
    <p:extLst>
      <p:ext uri="{BB962C8B-B14F-4D97-AF65-F5344CB8AC3E}">
        <p14:creationId xmlns:p14="http://schemas.microsoft.com/office/powerpoint/2010/main" val="136747596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72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17)در خريد و مصرف مواد مصرفي اداري،سوخت و تعميرات خودروها صرفه جويي شود.</a:t>
            </a:r>
            <a:endParaRPr lang="en-US" sz="72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75839050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6600" dirty="0" smtClean="0">
                <a:ln w="28575" cmpd="sng">
                  <a:noFill/>
                  <a:prstDash val="solid"/>
                </a:ln>
                <a:solidFill>
                  <a:schemeClr val="tx1"/>
                </a:solidFill>
                <a:effectLst>
                  <a:outerShdw blurRad="63500" dir="3600000" algn="tl" rotWithShape="0">
                    <a:srgbClr val="000000">
                      <a:alpha val="70000"/>
                    </a:srgbClr>
                  </a:outerShdw>
                </a:effectLst>
                <a:cs typeface="B Titr" pitchFamily="2" charset="-78"/>
              </a:rPr>
              <a:t>18)گردهمايي ها،هم </a:t>
            </a:r>
            <a:r>
              <a:rPr lang="fa-IR" sz="66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انديشي ها،همايش ها و نظاير آن بايد به دور از هرگونه تجمل برگزار و محل برگزاري مناسب با موضوع و با رعايت اصل صرفه جويي انتخاب گردد.</a:t>
            </a:r>
            <a:endParaRPr lang="en-US" sz="66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75839050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72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19)حقوق كاركنان دهياري ها تابع مواد 6،7و11 آئين نامه استخدامي دهياري هاي كشور خواهد بود.</a:t>
            </a:r>
            <a:endParaRPr lang="en-US" sz="72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75839050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20)پيش بيني اعتبار در طرح هاي عمراني براي بكارگيري پرسنل براي انجام فعاليت هاي جاري و استفاده از خدمات افرادي كه حقوق آن ها از محل اعتبار طرح هاي عمراني پرداخت مي شود در فعاليت هاي جاري دهياري مجاز نمي باشد.</a:t>
            </a:r>
            <a:endParaRPr lang="en-US"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75839050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66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21)پيش بيني پرداخت حقوق كاركناني كه در فعاليت جاري اشتغال دارند،از محل اعتبارات عمراني ممنوع است.</a:t>
            </a:r>
            <a:endParaRPr lang="en-US" sz="66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66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75839050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22)انعقاد قرارداد با رعايت مقررات مربوط، با اشخاص حقيقي و حقوقي براي به كارگيري نيروي انساني به استثناي موارد موضوع قراردادهاي سال قبل مربوط به مشاغل پشتيباني و اصلي ممنوع و انعقاد قرارداد با رعايت مقررات براي انجام كار مشخص در مدت معين و مبلغ مشخص صرفاً از اعتبارات هزينه اي(جاري) مجاز مي باشد.</a:t>
            </a:r>
            <a:endParaRPr lang="en-US"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4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75839050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188640"/>
            <a:ext cx="9144000" cy="6858000"/>
          </a:xfrm>
        </p:spPr>
        <p:txBody>
          <a:bodyPr>
            <a:noAutofit/>
          </a:bodyPr>
          <a:lstStyle/>
          <a:p>
            <a:pPr algn="justLow"/>
            <a:r>
              <a:rPr lang="fa-IR" sz="44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23)دهياري ها مكلفند صرفاً پس از تأمين صد در صد (100%) هزينه هاي اجتناب ناپذير پرسنلي شامل حقوق و مزاياي مستمر كاركنان و افزايش ضريب حقوق،عيدي (پاداش پايان سال) و نيز ساير هزينه هاي قانوني پرسنلي تا پايان سال 1394،نسبت به پيش بيني هزينه هاي ديگر اقدام نمايند به طوري كه در پايان سال هيچ گونه كسري اعتبار بابت پرداخت هاي پرسنلي ايجاد نگردد.</a:t>
            </a:r>
            <a:endParaRPr lang="en-US" sz="4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rtl="0"/>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75839050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66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24)انجام كليه معاملات (مزايده، مناقصه و ....) تابع آئين نامه مالي دهياري ها خواهد بود كه رعايت آن بر عهده دهيار و مسئول مالي دهياري مي باشد.</a:t>
            </a:r>
            <a:endParaRPr lang="en-US" sz="66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75839050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80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25)حداقل قميت پايه اموال منقول دهياري ها براي سال 1394، مبلغ 300.000 ريال مي باشد.</a:t>
            </a:r>
            <a:endParaRPr lang="en-US" sz="80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75839050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66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26)دهيار و مسئول امور مالي دهياري مكلف اند درآمد دهياري را در چارچوب وظايف قانوني دهياري و </a:t>
            </a:r>
            <a:r>
              <a:rPr lang="fa-IR" sz="6600" dirty="0" smtClean="0">
                <a:ln w="28575" cmpd="sng">
                  <a:noFill/>
                  <a:prstDash val="solid"/>
                </a:ln>
                <a:solidFill>
                  <a:schemeClr val="tx1"/>
                </a:solidFill>
                <a:effectLst>
                  <a:outerShdw blurRad="63500" dir="3600000" algn="tl" rotWithShape="0">
                    <a:srgbClr val="000000">
                      <a:alpha val="70000"/>
                    </a:srgbClr>
                  </a:outerShdw>
                </a:effectLst>
                <a:cs typeface="B Titr" pitchFamily="2" charset="-78"/>
              </a:rPr>
              <a:t>صرفاً در </a:t>
            </a:r>
            <a:r>
              <a:rPr lang="fa-IR" sz="66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محدوده قانوني روستا هزينه نمايند.</a:t>
            </a:r>
            <a:endParaRPr lang="en-US" sz="66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4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7583905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315416"/>
            <a:ext cx="9144000" cy="6858000"/>
          </a:xfrm>
        </p:spPr>
        <p:txBody>
          <a:bodyPr>
            <a:noAutofit/>
          </a:bodyPr>
          <a:lstStyle/>
          <a:p>
            <a:pPr algn="justLow"/>
            <a:r>
              <a:rPr lang="fa-IR" sz="5400" dirty="0" smtClean="0">
                <a:ln w="28575" cmpd="sng">
                  <a:noFill/>
                  <a:prstDash val="solid"/>
                </a:ln>
                <a:solidFill>
                  <a:schemeClr val="tx1"/>
                </a:solidFill>
                <a:effectLst>
                  <a:outerShdw blurRad="63500" dir="3600000" algn="tl" rotWithShape="0">
                    <a:srgbClr val="000000">
                      <a:alpha val="70000"/>
                    </a:srgbClr>
                  </a:outerShdw>
                </a:effectLst>
                <a:cs typeface="B Titr" pitchFamily="2" charset="-78"/>
              </a:rPr>
              <a:t>به </a:t>
            </a:r>
            <a:r>
              <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موجب ماده 35 آيين نامه مالي دهياري ها تهيه و تنظيم بخشنامه بودجه دهياري ها به عهده وزارت كشور بوده كه علاوه بر موارد مذكور رعايت سياست هاي مورد نظر وزارت كشور در تهيه و تنظيم بودجه </a:t>
            </a:r>
            <a:r>
              <a:rPr lang="fa-IR" sz="5400" dirty="0" smtClean="0">
                <a:ln w="28575" cmpd="sng">
                  <a:noFill/>
                  <a:prstDash val="solid"/>
                </a:ln>
                <a:solidFill>
                  <a:schemeClr val="tx1"/>
                </a:solidFill>
                <a:effectLst>
                  <a:outerShdw blurRad="63500" dir="3600000" algn="tl" rotWithShape="0">
                    <a:srgbClr val="000000">
                      <a:alpha val="70000"/>
                    </a:srgbClr>
                  </a:outerShdw>
                </a:effectLst>
                <a:cs typeface="B Titr" pitchFamily="2" charset="-78"/>
              </a:rPr>
              <a:t>    دهياري </a:t>
            </a:r>
            <a:r>
              <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ها الزامي مي باشد.</a:t>
            </a:r>
          </a:p>
        </p:txBody>
      </p:sp>
    </p:spTree>
    <p:extLst>
      <p:ext uri="{BB962C8B-B14F-4D97-AF65-F5344CB8AC3E}">
        <p14:creationId xmlns:p14="http://schemas.microsoft.com/office/powerpoint/2010/main" val="80696358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27)دهيار و مسئول امور مالي دهياري موظف به هزينه كرد صحيح، مطلوب و به موقع اعتبارات دهياري حداكثر تا پايان سال مالي دهياري بوده و بايستي از راكد ماندن بدون دليل اعتبارات در حساب دهياري پرهيز نمايند.</a:t>
            </a:r>
            <a:endParaRPr lang="en-US"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75839050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43408"/>
            <a:ext cx="9144000" cy="6858000"/>
          </a:xfrm>
        </p:spPr>
        <p:txBody>
          <a:bodyPr>
            <a:noAutofit/>
          </a:bodyPr>
          <a:lstStyle/>
          <a:p>
            <a:r>
              <a:rPr lang="fa-IR" sz="9600" b="1" dirty="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rPr>
              <a:t>فصل </a:t>
            </a:r>
            <a:r>
              <a:rPr lang="fa-IR" sz="9600" b="1" dirty="0" smtClean="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rPr>
              <a:t>چهارم</a:t>
            </a:r>
          </a:p>
          <a:p>
            <a:endParaRPr lang="en-US" sz="6000" b="1" dirty="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endParaRPr>
          </a:p>
          <a:p>
            <a:r>
              <a:rPr lang="fa-IR" sz="9600" b="1" dirty="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rPr>
              <a:t>سامانه بودجه دهياري هاي كشور</a:t>
            </a:r>
          </a:p>
        </p:txBody>
      </p:sp>
    </p:spTree>
    <p:extLst>
      <p:ext uri="{BB962C8B-B14F-4D97-AF65-F5344CB8AC3E}">
        <p14:creationId xmlns:p14="http://schemas.microsoft.com/office/powerpoint/2010/main" val="75839050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در راستاي اجراي ماده 46 قانون برنامه پنجم مبني بر بسط دولت الكترونيك، به منظور ارسال الكترونيكي بودجه دهياري ها به وزارت كشور، سامانه بودجه دهياري هاي كشور به آدرس اينترنتي </a:t>
            </a:r>
            <a:r>
              <a:rPr lang="en-US" sz="5400" dirty="0" smtClean="0">
                <a:ln w="28575" cmpd="sng">
                  <a:noFill/>
                  <a:prstDash val="solid"/>
                </a:ln>
                <a:solidFill>
                  <a:schemeClr val="tx1"/>
                </a:solidFill>
                <a:effectLst>
                  <a:outerShdw blurRad="63500" dir="3600000" algn="tl" rotWithShape="0">
                    <a:srgbClr val="000000">
                      <a:alpha val="70000"/>
                    </a:srgbClr>
                  </a:outerShdw>
                </a:effectLst>
                <a:cs typeface="B Titr" pitchFamily="2" charset="-78"/>
              </a:rPr>
              <a:t>Budget.imo.org.ir</a:t>
            </a:r>
            <a:r>
              <a:rPr lang="en-US" sz="4800" dirty="0" smtClean="0">
                <a:ln w="28575" cmpd="sng">
                  <a:noFill/>
                  <a:prstDash val="solid"/>
                </a:ln>
                <a:solidFill>
                  <a:schemeClr val="tx1"/>
                </a:solidFill>
                <a:effectLst>
                  <a:outerShdw blurRad="63500" dir="3600000" algn="tl" rotWithShape="0">
                    <a:srgbClr val="000000">
                      <a:alpha val="70000"/>
                    </a:srgbClr>
                  </a:outerShdw>
                </a:effectLst>
                <a:cs typeface="B Titr" pitchFamily="2" charset="-78"/>
              </a:rPr>
              <a:t> </a:t>
            </a:r>
            <a:r>
              <a:rPr lang="fa-IR" sz="4800" dirty="0" smtClean="0">
                <a:ln w="28575" cmpd="sng">
                  <a:noFill/>
                  <a:prstDash val="solid"/>
                </a:ln>
                <a:solidFill>
                  <a:schemeClr val="tx1"/>
                </a:solidFill>
                <a:effectLst>
                  <a:outerShdw blurRad="63500" dir="3600000" algn="tl" rotWithShape="0">
                    <a:srgbClr val="000000">
                      <a:alpha val="70000"/>
                    </a:srgbClr>
                  </a:outerShdw>
                </a:effectLst>
                <a:cs typeface="B Titr" pitchFamily="2" charset="-78"/>
              </a:rPr>
              <a:t> </a:t>
            </a:r>
            <a:r>
              <a:rPr lang="fa-IR"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راه اندازي شده و رعايت موارد ذيل الزامي است:</a:t>
            </a:r>
            <a:endParaRPr lang="en-US"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75839050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43408"/>
            <a:ext cx="9144000" cy="6858000"/>
          </a:xfrm>
        </p:spPr>
        <p:txBody>
          <a:bodyPr>
            <a:noAutofit/>
          </a:bodyPr>
          <a:lstStyle/>
          <a:p>
            <a:pPr algn="justLow"/>
            <a:r>
              <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1)به استناد ماده 31 آيين نامه مالي دهياري ها، دهيار مكلف است بودجه پيشنهادي سال بعد دهياري را تا پايان دي ماه تهيه و به شوراي اسلامي روستا ارائه نمايند و شورا قبل از پايان اسفندماه بودجه مصوب را براي اجرا به دهياري ابلاغ نمايد.</a:t>
            </a:r>
            <a:endParaRPr lang="en-US"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75839050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60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2)طبق ماده 32 آيين نامه مالي، دهيار مكلف است حداكثر تا نيمه خرداد ماه سال بعد تفريق بودجه را به شورا ارايه و شورا حداكثر تا  پايان تيرماه، تفريق بودجه را براي اقدام لازم قانوني به دهياري ابلاغ نمايد.</a:t>
            </a:r>
            <a:endParaRPr lang="en-US" sz="60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75839050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3)طبق تبصره 4 ماده 32 آيين نامه مالي، دهياري مكلف است نسخه اي از بودجه و تفريق بودجه را حداكثر تا ده روز بعد تصويب به استانداري و وزارت كشور ارسال نمايد كه اين مهم مي بايست به صورت الكترونيكي در سامانه بودجه دهياري هاي كشور به آدرس اينترنتي </a:t>
            </a:r>
            <a:r>
              <a:rPr lang="en-US"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Budget.imo.org.ir</a:t>
            </a:r>
            <a:r>
              <a:rPr lang="fa-IR"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  نيز درج شود </a:t>
            </a:r>
            <a:r>
              <a:rPr lang="fa-IR" sz="4800" dirty="0" smtClean="0">
                <a:ln w="28575" cmpd="sng">
                  <a:noFill/>
                  <a:prstDash val="solid"/>
                </a:ln>
                <a:solidFill>
                  <a:schemeClr val="tx1"/>
                </a:solidFill>
                <a:effectLst>
                  <a:outerShdw blurRad="63500" dir="3600000" algn="tl" rotWithShape="0">
                    <a:srgbClr val="000000">
                      <a:alpha val="70000"/>
                    </a:srgbClr>
                  </a:outerShdw>
                </a:effectLst>
                <a:cs typeface="B Titr" pitchFamily="2" charset="-78"/>
              </a:rPr>
              <a:t>.  </a:t>
            </a:r>
            <a:endParaRPr lang="en-US" sz="48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75839050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60" y="27384"/>
            <a:ext cx="9144000" cy="6858000"/>
          </a:xfrm>
        </p:spPr>
        <p:txBody>
          <a:bodyPr>
            <a:noAutofit/>
          </a:bodyPr>
          <a:lstStyle/>
          <a:p>
            <a:pPr algn="justLow"/>
            <a:r>
              <a:rPr lang="fa-IR" sz="60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4)مهلت دسترسي براي ثبت بودجه مصوب سال 1394 در سامانه بودجه،حداكثر تا نيمه فروردين ماه سال 1394 و مهلت دسترسي ثبت تفريق بودجه(عملكرد) سال 1393 تا نيمه مردادماه 1394 مي باشد.</a:t>
            </a:r>
            <a:endParaRPr lang="en-US" sz="60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60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75839050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764704"/>
            <a:ext cx="9144000" cy="6858000"/>
          </a:xfrm>
        </p:spPr>
        <p:txBody>
          <a:bodyPr>
            <a:noAutofit/>
          </a:bodyPr>
          <a:lstStyle/>
          <a:p>
            <a:r>
              <a:rPr lang="fa-IR" sz="28700" b="1" dirty="0">
                <a:ln w="38100" cmpd="sng">
                  <a:solidFill>
                    <a:schemeClr val="tx1"/>
                  </a:solidFill>
                  <a:prstDash val="solid"/>
                </a:ln>
                <a:solidFill>
                  <a:srgbClr val="FFFF00"/>
                </a:solidFill>
                <a:effectLst>
                  <a:outerShdw blurRad="41275" dist="12700" dir="12000000" algn="tl" rotWithShape="0">
                    <a:srgbClr val="000000">
                      <a:alpha val="40000"/>
                    </a:srgbClr>
                  </a:outerShdw>
                </a:effectLst>
                <a:cs typeface="B Titr" pitchFamily="2" charset="-78"/>
              </a:rPr>
              <a:t>پايان</a:t>
            </a:r>
          </a:p>
        </p:txBody>
      </p:sp>
    </p:spTree>
    <p:extLst>
      <p:ext uri="{BB962C8B-B14F-4D97-AF65-F5344CB8AC3E}">
        <p14:creationId xmlns:p14="http://schemas.microsoft.com/office/powerpoint/2010/main" val="4106979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332656"/>
            <a:ext cx="9144000" cy="6858000"/>
          </a:xfrm>
        </p:spPr>
        <p:txBody>
          <a:bodyPr>
            <a:noAutofit/>
          </a:bodyPr>
          <a:lstStyle/>
          <a:p>
            <a:pPr algn="justLow"/>
            <a:r>
              <a:rPr lang="fa-IR" sz="60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در اين بخشنامه سعي شده است كليه منابع مالي دهياري اعم از منابع محلي،استاني و ملي مدنظر قرار گرفته تا امكان استفاده بهينه از كليه منابع متصور در يك برنامه يكساله براي دهياري فراهم آيد. </a:t>
            </a:r>
          </a:p>
        </p:txBody>
      </p:sp>
    </p:spTree>
    <p:extLst>
      <p:ext uri="{BB962C8B-B14F-4D97-AF65-F5344CB8AC3E}">
        <p14:creationId xmlns:p14="http://schemas.microsoft.com/office/powerpoint/2010/main" val="228472724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99392"/>
            <a:ext cx="9144000" cy="6858000"/>
          </a:xfrm>
        </p:spPr>
        <p:txBody>
          <a:bodyPr>
            <a:noAutofit/>
          </a:bodyPr>
          <a:lstStyle/>
          <a:p>
            <a:pPr algn="justLow"/>
            <a:r>
              <a:rPr lang="fa-IR" sz="5400" dirty="0" smtClean="0">
                <a:ln w="28575" cmpd="sng">
                  <a:noFill/>
                  <a:prstDash val="solid"/>
                </a:ln>
                <a:solidFill>
                  <a:schemeClr val="tx1"/>
                </a:solidFill>
                <a:effectLst>
                  <a:outerShdw blurRad="63500" dir="3600000" algn="tl" rotWithShape="0">
                    <a:srgbClr val="000000">
                      <a:alpha val="70000"/>
                    </a:srgbClr>
                  </a:outerShdw>
                </a:effectLst>
                <a:cs typeface="B Titr" pitchFamily="2" charset="-78"/>
              </a:rPr>
              <a:t>با </a:t>
            </a:r>
            <a:r>
              <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تهيه و تنظيم بودجه و تصويب آن،زمينه اجراي طرح هاي مهم عمراني و خدماتي فراهم شده و دهياري قادر خواهد بود با پيش بيني و برآورد منابع درآمدي خود براساس نيازهاي روستا و برنامه </a:t>
            </a:r>
            <a:r>
              <a:rPr lang="fa-IR" sz="5400" dirty="0" smtClean="0">
                <a:ln w="28575" cmpd="sng">
                  <a:noFill/>
                  <a:prstDash val="solid"/>
                </a:ln>
                <a:solidFill>
                  <a:schemeClr val="tx1"/>
                </a:solidFill>
                <a:effectLst>
                  <a:outerShdw blurRad="63500" dir="3600000" algn="tl" rotWithShape="0">
                    <a:srgbClr val="000000">
                      <a:alpha val="70000"/>
                    </a:srgbClr>
                  </a:outerShdw>
                </a:effectLst>
                <a:cs typeface="B Titr" pitchFamily="2" charset="-78"/>
              </a:rPr>
              <a:t>پنج ساله </a:t>
            </a:r>
            <a:r>
              <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دهياري،نسبت به نحوه هزينه كرد منابع درآمدي خود در </a:t>
            </a:r>
            <a:r>
              <a:rPr lang="fa-IR" sz="5400" dirty="0" smtClean="0">
                <a:ln w="28575" cmpd="sng">
                  <a:noFill/>
                  <a:prstDash val="solid"/>
                </a:ln>
                <a:solidFill>
                  <a:schemeClr val="tx1"/>
                </a:solidFill>
                <a:effectLst>
                  <a:outerShdw blurRad="63500" dir="3600000" algn="tl" rotWithShape="0">
                    <a:srgbClr val="000000">
                      <a:alpha val="70000"/>
                    </a:srgbClr>
                  </a:outerShdw>
                </a:effectLst>
                <a:cs typeface="B Titr" pitchFamily="2" charset="-78"/>
              </a:rPr>
              <a:t>قالب  </a:t>
            </a:r>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22847272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88640"/>
            <a:ext cx="9144000" cy="6858000"/>
          </a:xfrm>
        </p:spPr>
        <p:txBody>
          <a:bodyPr>
            <a:noAutofit/>
          </a:bodyPr>
          <a:lstStyle/>
          <a:p>
            <a:pPr algn="justLow"/>
            <a:r>
              <a:rPr lang="fa-IR" sz="6000" dirty="0">
                <a:ln w="28575" cmpd="sng">
                  <a:noFill/>
                  <a:prstDash val="solid"/>
                </a:ln>
                <a:solidFill>
                  <a:schemeClr val="tx1"/>
                </a:solidFill>
                <a:effectLst>
                  <a:outerShdw blurRad="63500" dir="3600000" algn="tl" rotWithShape="0">
                    <a:srgbClr val="000000">
                      <a:alpha val="70000"/>
                    </a:srgbClr>
                  </a:outerShdw>
                </a:effectLst>
                <a:cs typeface="B Titr" pitchFamily="2" charset="-78"/>
              </a:rPr>
              <a:t>پروژه هاي مهم و اثرگذار اقدام نمايد. در ضمن مقتضي است بودجه سالانه دهياري ها به تصويب شوراي اسلامي روستا رسيده و به وزارت كشور و استانداري ها ارسال گردد. </a:t>
            </a:r>
            <a:endParaRPr lang="en-US" sz="60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a:p>
            <a:pPr algn="justLow"/>
            <a:endParaRPr lang="fa-IR" sz="5400" dirty="0">
              <a:ln w="28575" cmpd="sng">
                <a:noFill/>
                <a:prstDash val="solid"/>
              </a:ln>
              <a:solidFill>
                <a:schemeClr val="tx1"/>
              </a:solidFill>
              <a:effectLst>
                <a:outerShdw blurRad="63500" dir="3600000" algn="tl" rotWithShape="0">
                  <a:srgbClr val="000000">
                    <a:alpha val="70000"/>
                  </a:srgbClr>
                </a:outerShdw>
              </a:effectLst>
              <a:cs typeface="B Titr" pitchFamily="2" charset="-78"/>
            </a:endParaRPr>
          </a:p>
        </p:txBody>
      </p:sp>
    </p:spTree>
    <p:extLst>
      <p:ext uri="{BB962C8B-B14F-4D97-AF65-F5344CB8AC3E}">
        <p14:creationId xmlns:p14="http://schemas.microsoft.com/office/powerpoint/2010/main" val="22847272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451</TotalTime>
  <Words>2126</Words>
  <Application>Microsoft Office PowerPoint</Application>
  <PresentationFormat>On-screen Show (4:3)</PresentationFormat>
  <Paragraphs>112</Paragraphs>
  <Slides>67</Slides>
  <Notes>2</Notes>
  <HiddenSlides>0</HiddenSlides>
  <MMClips>0</MMClips>
  <ScaleCrop>false</ScaleCrop>
  <HeadingPairs>
    <vt:vector size="4" baseType="variant">
      <vt:variant>
        <vt:lpstr>Theme</vt:lpstr>
      </vt:variant>
      <vt:variant>
        <vt:i4>3</vt:i4>
      </vt:variant>
      <vt:variant>
        <vt:lpstr>Slide Titles</vt:lpstr>
      </vt:variant>
      <vt:variant>
        <vt:i4>67</vt:i4>
      </vt:variant>
    </vt:vector>
  </HeadingPairs>
  <TitlesOfParts>
    <vt:vector size="70" baseType="lpstr">
      <vt:lpstr>Office Theme</vt:lpstr>
      <vt:lpstr>Custom Design</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MRT www.Win2Farsi.com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emami</dc:creator>
  <cp:lastModifiedBy>emami</cp:lastModifiedBy>
  <cp:revision>135</cp:revision>
  <dcterms:created xsi:type="dcterms:W3CDTF">2014-11-27T14:20:24Z</dcterms:created>
  <dcterms:modified xsi:type="dcterms:W3CDTF">2014-11-28T07:41:46Z</dcterms:modified>
</cp:coreProperties>
</file>